
<file path=[Content_Types].xml><?xml version="1.0" encoding="utf-8"?>
<Types xmlns="http://schemas.openxmlformats.org/package/2006/content-types">
  <Default Extension="xml" ContentType="application/xml"/>
  <Default Extension="png" ContentType="image/png"/>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gif" ContentType="image/gif"/>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4.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notesSlides/notesSlide5.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notesSlides/notesSlide6.xml" ContentType="application/vnd.openxmlformats-officedocument.presentationml.notesSlide+xml"/>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notesSlides/notesSlide7.xml" ContentType="application/vnd.openxmlformats-officedocument.presentationml.notesSlide+xml"/>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charts/chart1.xml" ContentType="application/vnd.openxmlformats-officedocument.drawingml.chart+xml"/>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media/media1.gif" ContentType="video/unknown"/>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charts/chart2.xml" ContentType="application/vnd.openxmlformats-officedocument.drawingml.chart+xml"/>
  <Override PartName="/ppt/charts/chart3.xml" ContentType="application/vnd.openxmlformats-officedocument.drawingml.chart+xml"/>
  <Override PartName="/ppt/media/media6.gif" ContentType="video/unknown"/>
  <Override PartName="/ppt/media/media7.gif" ContentType="video/unknown"/>
  <Override PartName="/ppt/media/media8.gif" ContentType="video/unknown"/>
  <Override PartName="/ppt/embeddings/oleObject63.bin" ContentType="application/vnd.openxmlformats-officedocument.oleObject"/>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media/media9.gif" ContentType="video/unknown"/>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39"/>
  </p:notesMasterIdLst>
  <p:handoutMasterIdLst>
    <p:handoutMasterId r:id="rId40"/>
  </p:handoutMasterIdLst>
  <p:sldIdLst>
    <p:sldId id="256" r:id="rId2"/>
    <p:sldId id="257" r:id="rId3"/>
    <p:sldId id="258" r:id="rId4"/>
    <p:sldId id="259" r:id="rId5"/>
    <p:sldId id="286" r:id="rId6"/>
    <p:sldId id="260" r:id="rId7"/>
    <p:sldId id="261" r:id="rId8"/>
    <p:sldId id="262" r:id="rId9"/>
    <p:sldId id="263" r:id="rId10"/>
    <p:sldId id="264" r:id="rId11"/>
    <p:sldId id="287" r:id="rId12"/>
    <p:sldId id="266" r:id="rId13"/>
    <p:sldId id="267" r:id="rId14"/>
    <p:sldId id="268" r:id="rId15"/>
    <p:sldId id="269" r:id="rId16"/>
    <p:sldId id="270" r:id="rId17"/>
    <p:sldId id="291" r:id="rId18"/>
    <p:sldId id="292" r:id="rId19"/>
    <p:sldId id="293" r:id="rId20"/>
    <p:sldId id="294" r:id="rId21"/>
    <p:sldId id="295" r:id="rId22"/>
    <p:sldId id="296" r:id="rId23"/>
    <p:sldId id="297" r:id="rId24"/>
    <p:sldId id="298" r:id="rId25"/>
    <p:sldId id="271" r:id="rId26"/>
    <p:sldId id="272" r:id="rId27"/>
    <p:sldId id="273" r:id="rId28"/>
    <p:sldId id="274" r:id="rId29"/>
    <p:sldId id="275" r:id="rId30"/>
    <p:sldId id="276" r:id="rId31"/>
    <p:sldId id="277" r:id="rId32"/>
    <p:sldId id="278" r:id="rId33"/>
    <p:sldId id="289" r:id="rId34"/>
    <p:sldId id="288" r:id="rId35"/>
    <p:sldId id="290" r:id="rId36"/>
    <p:sldId id="279" r:id="rId37"/>
    <p:sldId id="280" r:id="rId38"/>
  </p:sldIdLst>
  <p:sldSz cx="9144000" cy="6858000" type="screen4x3"/>
  <p:notesSz cx="6858000" cy="9144000"/>
  <p:custDataLst>
    <p:tags r:id="rId42"/>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xmlns="">
        <p15:guide id="1" orient="horz" pos="4251">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56FF"/>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717"/>
  </p:normalViewPr>
  <p:slideViewPr>
    <p:cSldViewPr snapToGrid="0">
      <p:cViewPr varScale="1">
        <p:scale>
          <a:sx n="114" d="100"/>
          <a:sy n="114" d="100"/>
        </p:scale>
        <p:origin x="-1176" y="-104"/>
      </p:cViewPr>
      <p:guideLst>
        <p:guide orient="horz" pos="4251"/>
        <p:guide pos="259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tags" Target="tags/tag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ound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400725717563349"/>
          <c:y val="0.0325015856252568"/>
          <c:w val="0.888566810400101"/>
          <c:h val="0.880827519374059"/>
        </c:manualLayout>
      </c:layout>
      <c:scatterChart>
        <c:scatterStyle val="smoothMarker"/>
        <c:varyColors val="0"/>
        <c:ser>
          <c:idx val="0"/>
          <c:order val="0"/>
          <c:marker>
            <c:symbol val="none"/>
          </c:marker>
          <c:xVal>
            <c:numRef>
              <c:f>Sheet1!$A$2:$A$140</c:f>
              <c:numCache>
                <c:formatCode>General</c:formatCode>
                <c:ptCount val="139"/>
                <c:pt idx="0">
                  <c:v>-6.0</c:v>
                </c:pt>
                <c:pt idx="1">
                  <c:v>-5.9</c:v>
                </c:pt>
                <c:pt idx="2">
                  <c:v>-5.8</c:v>
                </c:pt>
                <c:pt idx="3">
                  <c:v>-5.7</c:v>
                </c:pt>
                <c:pt idx="4">
                  <c:v>-5.6</c:v>
                </c:pt>
                <c:pt idx="5">
                  <c:v>-5.5</c:v>
                </c:pt>
                <c:pt idx="6">
                  <c:v>-5.4</c:v>
                </c:pt>
                <c:pt idx="7">
                  <c:v>-5.3</c:v>
                </c:pt>
                <c:pt idx="8">
                  <c:v>-5.2</c:v>
                </c:pt>
                <c:pt idx="9">
                  <c:v>-5.1</c:v>
                </c:pt>
                <c:pt idx="10">
                  <c:v>-5.0</c:v>
                </c:pt>
                <c:pt idx="11">
                  <c:v>-4.9</c:v>
                </c:pt>
                <c:pt idx="12">
                  <c:v>-4.8</c:v>
                </c:pt>
                <c:pt idx="13">
                  <c:v>-4.7</c:v>
                </c:pt>
                <c:pt idx="14">
                  <c:v>-4.6</c:v>
                </c:pt>
                <c:pt idx="15">
                  <c:v>-4.5</c:v>
                </c:pt>
                <c:pt idx="16">
                  <c:v>-4.4</c:v>
                </c:pt>
                <c:pt idx="17">
                  <c:v>-4.3</c:v>
                </c:pt>
                <c:pt idx="18">
                  <c:v>-4.2</c:v>
                </c:pt>
                <c:pt idx="19">
                  <c:v>-4.1</c:v>
                </c:pt>
                <c:pt idx="20">
                  <c:v>-4.0</c:v>
                </c:pt>
                <c:pt idx="21">
                  <c:v>-3.9</c:v>
                </c:pt>
                <c:pt idx="22">
                  <c:v>-3.8</c:v>
                </c:pt>
                <c:pt idx="23">
                  <c:v>-3.7</c:v>
                </c:pt>
                <c:pt idx="24">
                  <c:v>-3.599999999999999</c:v>
                </c:pt>
                <c:pt idx="25">
                  <c:v>-3.5</c:v>
                </c:pt>
                <c:pt idx="26">
                  <c:v>-3.4</c:v>
                </c:pt>
                <c:pt idx="27">
                  <c:v>-3.3</c:v>
                </c:pt>
                <c:pt idx="28">
                  <c:v>-3.2</c:v>
                </c:pt>
                <c:pt idx="29">
                  <c:v>-3.099999999999999</c:v>
                </c:pt>
                <c:pt idx="30">
                  <c:v>-3.0</c:v>
                </c:pt>
                <c:pt idx="31">
                  <c:v>-2.9</c:v>
                </c:pt>
                <c:pt idx="32">
                  <c:v>-2.8</c:v>
                </c:pt>
                <c:pt idx="33">
                  <c:v>-2.7</c:v>
                </c:pt>
                <c:pt idx="34">
                  <c:v>-2.599999999999999</c:v>
                </c:pt>
                <c:pt idx="35">
                  <c:v>-2.5</c:v>
                </c:pt>
                <c:pt idx="36">
                  <c:v>-2.4</c:v>
                </c:pt>
                <c:pt idx="37">
                  <c:v>-2.3</c:v>
                </c:pt>
                <c:pt idx="38">
                  <c:v>-2.2</c:v>
                </c:pt>
                <c:pt idx="39">
                  <c:v>-2.099999999999999</c:v>
                </c:pt>
                <c:pt idx="40">
                  <c:v>-2.0</c:v>
                </c:pt>
                <c:pt idx="41">
                  <c:v>-1.899999999999999</c:v>
                </c:pt>
                <c:pt idx="42">
                  <c:v>-1.8</c:v>
                </c:pt>
                <c:pt idx="43">
                  <c:v>-1.700000000000001</c:v>
                </c:pt>
                <c:pt idx="44">
                  <c:v>-1.599999999999999</c:v>
                </c:pt>
                <c:pt idx="45">
                  <c:v>-1.5</c:v>
                </c:pt>
                <c:pt idx="46">
                  <c:v>-1.399999999999999</c:v>
                </c:pt>
                <c:pt idx="47">
                  <c:v>-1.299999999999999</c:v>
                </c:pt>
                <c:pt idx="48">
                  <c:v>-1.199999999999998</c:v>
                </c:pt>
                <c:pt idx="49">
                  <c:v>-1.099999999999999</c:v>
                </c:pt>
                <c:pt idx="50">
                  <c:v>-1.0</c:v>
                </c:pt>
                <c:pt idx="51">
                  <c:v>-0.9</c:v>
                </c:pt>
                <c:pt idx="52">
                  <c:v>-0.8</c:v>
                </c:pt>
                <c:pt idx="53">
                  <c:v>-0.7</c:v>
                </c:pt>
                <c:pt idx="54">
                  <c:v>-0.6</c:v>
                </c:pt>
                <c:pt idx="55">
                  <c:v>-0.5</c:v>
                </c:pt>
                <c:pt idx="56">
                  <c:v>-0.4</c:v>
                </c:pt>
                <c:pt idx="57">
                  <c:v>-0.3</c:v>
                </c:pt>
                <c:pt idx="58">
                  <c:v>-0.199999999999999</c:v>
                </c:pt>
                <c:pt idx="59">
                  <c:v>-0.0999999999999998</c:v>
                </c:pt>
                <c:pt idx="60">
                  <c:v>0.0</c:v>
                </c:pt>
                <c:pt idx="61">
                  <c:v>0.100000000000001</c:v>
                </c:pt>
                <c:pt idx="62">
                  <c:v>0.2</c:v>
                </c:pt>
                <c:pt idx="63">
                  <c:v>0.300000000000001</c:v>
                </c:pt>
                <c:pt idx="64">
                  <c:v>0.4</c:v>
                </c:pt>
                <c:pt idx="65">
                  <c:v>0.5</c:v>
                </c:pt>
                <c:pt idx="66">
                  <c:v>0.600000000000001</c:v>
                </c:pt>
                <c:pt idx="67">
                  <c:v>0.700000000000001</c:v>
                </c:pt>
                <c:pt idx="68">
                  <c:v>0.800000000000001</c:v>
                </c:pt>
                <c:pt idx="69">
                  <c:v>0.900000000000001</c:v>
                </c:pt>
                <c:pt idx="70">
                  <c:v>1.0</c:v>
                </c:pt>
                <c:pt idx="71">
                  <c:v>1.100000000000001</c:v>
                </c:pt>
                <c:pt idx="72">
                  <c:v>1.2</c:v>
                </c:pt>
                <c:pt idx="73">
                  <c:v>1.300000000000001</c:v>
                </c:pt>
                <c:pt idx="74">
                  <c:v>1.4</c:v>
                </c:pt>
                <c:pt idx="75">
                  <c:v>1.5</c:v>
                </c:pt>
                <c:pt idx="76">
                  <c:v>1.6</c:v>
                </c:pt>
                <c:pt idx="77">
                  <c:v>1.700000000000001</c:v>
                </c:pt>
                <c:pt idx="78">
                  <c:v>1.800000000000001</c:v>
                </c:pt>
                <c:pt idx="79">
                  <c:v>1.9</c:v>
                </c:pt>
                <c:pt idx="80">
                  <c:v>2.0</c:v>
                </c:pt>
                <c:pt idx="81">
                  <c:v>2.099999999999999</c:v>
                </c:pt>
                <c:pt idx="82">
                  <c:v>2.200000000000001</c:v>
                </c:pt>
                <c:pt idx="83">
                  <c:v>2.300000000000001</c:v>
                </c:pt>
                <c:pt idx="84">
                  <c:v>2.4</c:v>
                </c:pt>
                <c:pt idx="85">
                  <c:v>2.5</c:v>
                </c:pt>
                <c:pt idx="86">
                  <c:v>2.599999999999999</c:v>
                </c:pt>
                <c:pt idx="87">
                  <c:v>2.700000000000001</c:v>
                </c:pt>
                <c:pt idx="88">
                  <c:v>2.800000000000001</c:v>
                </c:pt>
                <c:pt idx="89">
                  <c:v>2.9</c:v>
                </c:pt>
                <c:pt idx="90">
                  <c:v>3.0</c:v>
                </c:pt>
                <c:pt idx="91">
                  <c:v>3.099999999999999</c:v>
                </c:pt>
                <c:pt idx="92">
                  <c:v>3.200000000000001</c:v>
                </c:pt>
                <c:pt idx="93">
                  <c:v>3.300000000000001</c:v>
                </c:pt>
                <c:pt idx="94">
                  <c:v>3.4</c:v>
                </c:pt>
                <c:pt idx="95">
                  <c:v>3.5</c:v>
                </c:pt>
                <c:pt idx="96">
                  <c:v>3.600000000000001</c:v>
                </c:pt>
                <c:pt idx="97">
                  <c:v>3.700000000000001</c:v>
                </c:pt>
                <c:pt idx="98">
                  <c:v>3.800000000000001</c:v>
                </c:pt>
                <c:pt idx="99">
                  <c:v>3.9</c:v>
                </c:pt>
                <c:pt idx="100">
                  <c:v>4.0</c:v>
                </c:pt>
                <c:pt idx="101">
                  <c:v>4.100000000000001</c:v>
                </c:pt>
                <c:pt idx="102">
                  <c:v>4.200000000000001</c:v>
                </c:pt>
                <c:pt idx="103">
                  <c:v>4.300000000000001</c:v>
                </c:pt>
                <c:pt idx="104">
                  <c:v>4.4</c:v>
                </c:pt>
                <c:pt idx="105">
                  <c:v>4.5</c:v>
                </c:pt>
                <c:pt idx="106">
                  <c:v>4.6</c:v>
                </c:pt>
                <c:pt idx="107">
                  <c:v>4.700000000000001</c:v>
                </c:pt>
                <c:pt idx="108">
                  <c:v>4.800000000000001</c:v>
                </c:pt>
                <c:pt idx="109">
                  <c:v>4.9</c:v>
                </c:pt>
                <c:pt idx="110">
                  <c:v>5.0</c:v>
                </c:pt>
                <c:pt idx="111">
                  <c:v>5.100000000000001</c:v>
                </c:pt>
                <c:pt idx="112">
                  <c:v>5.200000000000001</c:v>
                </c:pt>
                <c:pt idx="113">
                  <c:v>5.300000000000001</c:v>
                </c:pt>
                <c:pt idx="114">
                  <c:v>5.4</c:v>
                </c:pt>
                <c:pt idx="115">
                  <c:v>5.5</c:v>
                </c:pt>
                <c:pt idx="116">
                  <c:v>5.6</c:v>
                </c:pt>
                <c:pt idx="117">
                  <c:v>5.700000000000001</c:v>
                </c:pt>
                <c:pt idx="118">
                  <c:v>5.800000000000001</c:v>
                </c:pt>
                <c:pt idx="119">
                  <c:v>5.9</c:v>
                </c:pt>
                <c:pt idx="120">
                  <c:v>6.0</c:v>
                </c:pt>
                <c:pt idx="121">
                  <c:v>6.100000000000001</c:v>
                </c:pt>
                <c:pt idx="122">
                  <c:v>6.200000000000001</c:v>
                </c:pt>
                <c:pt idx="123">
                  <c:v>6.300000000000001</c:v>
                </c:pt>
                <c:pt idx="124">
                  <c:v>6.4</c:v>
                </c:pt>
                <c:pt idx="125">
                  <c:v>6.5</c:v>
                </c:pt>
                <c:pt idx="126">
                  <c:v>6.6</c:v>
                </c:pt>
                <c:pt idx="127">
                  <c:v>6.700000000000001</c:v>
                </c:pt>
                <c:pt idx="128">
                  <c:v>6.800000000000001</c:v>
                </c:pt>
                <c:pt idx="129">
                  <c:v>6.9</c:v>
                </c:pt>
                <c:pt idx="130">
                  <c:v>7.0</c:v>
                </c:pt>
                <c:pt idx="131">
                  <c:v>7.100000000000001</c:v>
                </c:pt>
                <c:pt idx="132">
                  <c:v>7.200000000000001</c:v>
                </c:pt>
                <c:pt idx="133">
                  <c:v>7.300000000000001</c:v>
                </c:pt>
                <c:pt idx="134">
                  <c:v>7.4</c:v>
                </c:pt>
                <c:pt idx="135">
                  <c:v>7.5</c:v>
                </c:pt>
                <c:pt idx="136">
                  <c:v>7.6</c:v>
                </c:pt>
                <c:pt idx="137">
                  <c:v>7.700000000000001</c:v>
                </c:pt>
                <c:pt idx="138">
                  <c:v>7.800000000000001</c:v>
                </c:pt>
              </c:numCache>
            </c:numRef>
          </c:xVal>
          <c:yVal>
            <c:numRef>
              <c:f>Sheet1!$B$2:$B$140</c:f>
              <c:numCache>
                <c:formatCode>General</c:formatCode>
                <c:ptCount val="139"/>
                <c:pt idx="0">
                  <c:v>-0.361169786769397</c:v>
                </c:pt>
                <c:pt idx="1">
                  <c:v>-0.33846127252775</c:v>
                </c:pt>
                <c:pt idx="2">
                  <c:v>-0.306485700389716</c:v>
                </c:pt>
                <c:pt idx="3">
                  <c:v>-0.265662309952239</c:v>
                </c:pt>
                <c:pt idx="4">
                  <c:v>-0.216498745288012</c:v>
                </c:pt>
                <c:pt idx="5">
                  <c:v>-0.159585982733705</c:v>
                </c:pt>
                <c:pt idx="6">
                  <c:v>-0.0955924260497627</c:v>
                </c:pt>
                <c:pt idx="7">
                  <c:v>-0.0252572279509716</c:v>
                </c:pt>
                <c:pt idx="8">
                  <c:v>0.0506170952631293</c:v>
                </c:pt>
                <c:pt idx="9">
                  <c:v>0.131172682185843</c:v>
                </c:pt>
                <c:pt idx="10">
                  <c:v>0.215504897770915</c:v>
                </c:pt>
                <c:pt idx="11">
                  <c:v>0.302671372146882</c:v>
                </c:pt>
                <c:pt idx="12">
                  <c:v>0.391701416465329</c:v>
                </c:pt>
                <c:pt idx="13">
                  <c:v>0.481605721702983</c:v>
                </c:pt>
                <c:pt idx="14">
                  <c:v>0.571386243510464</c:v>
                </c:pt>
                <c:pt idx="15">
                  <c:v>0.660046174341507</c:v>
                </c:pt>
                <c:pt idx="16">
                  <c:v>0.746599903224464</c:v>
                </c:pt>
                <c:pt idx="17">
                  <c:v>0.830082863661336</c:v>
                </c:pt>
                <c:pt idx="18">
                  <c:v>0.909561171257378</c:v>
                </c:pt>
                <c:pt idx="19">
                  <c:v>0.984140954785264</c:v>
                </c:pt>
                <c:pt idx="20">
                  <c:v>1.052977287450924</c:v>
                </c:pt>
                <c:pt idx="21">
                  <c:v>1.115282629122771</c:v>
                </c:pt>
                <c:pt idx="22">
                  <c:v>1.170334695172363</c:v>
                </c:pt>
                <c:pt idx="23">
                  <c:v>1.217483673303672</c:v>
                </c:pt>
                <c:pt idx="24">
                  <c:v>1.25615871626273</c:v>
                </c:pt>
                <c:pt idx="25">
                  <c:v>1.285873645554693</c:v>
                </c:pt>
                <c:pt idx="26">
                  <c:v>1.306231809178677</c:v>
                </c:pt>
                <c:pt idx="27">
                  <c:v>1.316930044843398</c:v>
                </c:pt>
                <c:pt idx="28">
                  <c:v>1.317761709064602</c:v>
                </c:pt>
                <c:pt idx="29">
                  <c:v>1.308618741878447</c:v>
                </c:pt>
                <c:pt idx="30">
                  <c:v>1.28949274654093</c:v>
                </c:pt>
                <c:pt idx="31">
                  <c:v>1.260475073425392</c:v>
                </c:pt>
                <c:pt idx="32">
                  <c:v>1.221755907279777</c:v>
                </c:pt>
                <c:pt idx="33">
                  <c:v>1.173622366963497</c:v>
                </c:pt>
                <c:pt idx="34">
                  <c:v>1.116455636650702</c:v>
                </c:pt>
                <c:pt idx="35">
                  <c:v>1.050727157164004</c:v>
                </c:pt>
                <c:pt idx="36">
                  <c:v>0.976993915493633</c:v>
                </c:pt>
                <c:pt idx="37">
                  <c:v>0.895892879567529</c:v>
                </c:pt>
                <c:pt idx="38">
                  <c:v>0.808134633878368</c:v>
                </c:pt>
                <c:pt idx="39">
                  <c:v>0.714496279558197</c:v>
                </c:pt>
                <c:pt idx="40">
                  <c:v>0.615813669840799</c:v>
                </c:pt>
                <c:pt idx="41">
                  <c:v>0.512973058492477</c:v>
                </c:pt>
                <c:pt idx="42">
                  <c:v>0.406902244657378</c:v>
                </c:pt>
                <c:pt idx="43">
                  <c:v>0.298561302595133</c:v>
                </c:pt>
                <c:pt idx="44">
                  <c:v>0.188932988936213</c:v>
                </c:pt>
                <c:pt idx="45">
                  <c:v>0.0790129233025394</c:v>
                </c:pt>
                <c:pt idx="46">
                  <c:v>-0.0302003595946821</c:v>
                </c:pt>
                <c:pt idx="47">
                  <c:v>-0.137715386983711</c:v>
                </c:pt>
                <c:pt idx="48">
                  <c:v>-0.242557654500481</c:v>
                </c:pt>
                <c:pt idx="49">
                  <c:v>-0.343779363114067</c:v>
                </c:pt>
                <c:pt idx="50">
                  <c:v>-0.440468889221312</c:v>
                </c:pt>
                <c:pt idx="51">
                  <c:v>-0.531759893288521</c:v>
                </c:pt>
                <c:pt idx="52">
                  <c:v>-0.616839976029704</c:v>
                </c:pt>
                <c:pt idx="53">
                  <c:v>-0.69495879563171</c:v>
                </c:pt>
                <c:pt idx="54">
                  <c:v>-0.765435564921582</c:v>
                </c:pt>
                <c:pt idx="55">
                  <c:v>-0.827665853566959</c:v>
                </c:pt>
                <c:pt idx="56">
                  <c:v>-0.881127627344155</c:v>
                </c:pt>
                <c:pt idx="57">
                  <c:v>-0.925386464131558</c:v>
                </c:pt>
                <c:pt idx="58">
                  <c:v>-0.960099894511877</c:v>
                </c:pt>
                <c:pt idx="59">
                  <c:v>-0.985020823613343</c:v>
                </c:pt>
                <c:pt idx="60">
                  <c:v>-1.0</c:v>
                </c:pt>
                <c:pt idx="61">
                  <c:v>-1.00498750694271</c:v>
                </c:pt>
                <c:pt idx="62">
                  <c:v>-1.000033261170607</c:v>
                </c:pt>
                <c:pt idx="63">
                  <c:v>-0.985286514119654</c:v>
                </c:pt>
                <c:pt idx="64">
                  <c:v>-0.960994360661616</c:v>
                </c:pt>
                <c:pt idx="65">
                  <c:v>-0.927499270213788</c:v>
                </c:pt>
                <c:pt idx="66">
                  <c:v>-0.885235664897775</c:v>
                </c:pt>
                <c:pt idx="67">
                  <c:v>-0.834725578937267</c:v>
                </c:pt>
                <c:pt idx="68">
                  <c:v>-0.776573442664628</c:v>
                </c:pt>
                <c:pt idx="69">
                  <c:v>-0.711460043252809</c:v>
                </c:pt>
                <c:pt idx="70">
                  <c:v>-0.640135722514968</c:v>
                </c:pt>
                <c:pt idx="71">
                  <c:v>-0.563412879737087</c:v>
                </c:pt>
                <c:pt idx="72">
                  <c:v>-0.482157854452867</c:v>
                </c:pt>
                <c:pt idx="73">
                  <c:v>-0.397282270265464</c:v>
                </c:pt>
                <c:pt idx="74">
                  <c:v>-0.3097339262058</c:v>
                </c:pt>
                <c:pt idx="75">
                  <c:v>-0.220487326637945</c:v>
                </c:pt>
                <c:pt idx="76">
                  <c:v>-0.130533944333636</c:v>
                </c:pt>
                <c:pt idx="77">
                  <c:v>-0.0408723140040831</c:v>
                </c:pt>
                <c:pt idx="78">
                  <c:v>0.047501944728797</c:v>
                </c:pt>
                <c:pt idx="79">
                  <c:v>0.13360607523453</c:v>
                </c:pt>
                <c:pt idx="80">
                  <c:v>0.216480003253486</c:v>
                </c:pt>
                <c:pt idx="81">
                  <c:v>0.295195929641518</c:v>
                </c:pt>
                <c:pt idx="82">
                  <c:v>0.368867600632325</c:v>
                </c:pt>
                <c:pt idx="83">
                  <c:v>0.43665916299212</c:v>
                </c:pt>
                <c:pt idx="84">
                  <c:v>0.497793515588858</c:v>
                </c:pt>
                <c:pt idx="85">
                  <c:v>0.551560073929863</c:v>
                </c:pt>
                <c:pt idx="86">
                  <c:v>0.597321870087195</c:v>
                </c:pt>
                <c:pt idx="87">
                  <c:v>0.634521917070626</c:v>
                </c:pt>
                <c:pt idx="88">
                  <c:v>0.66268877405754</c:v>
                </c:pt>
                <c:pt idx="89">
                  <c:v>0.68144125687379</c:v>
                </c:pt>
                <c:pt idx="90">
                  <c:v>0.690492246659961</c:v>
                </c:pt>
                <c:pt idx="91">
                  <c:v>0.689651558668114</c:v>
                </c:pt>
                <c:pt idx="92">
                  <c:v>0.678827842524904</c:v>
                </c:pt>
                <c:pt idx="93">
                  <c:v>0.658029494974332</c:v>
                </c:pt>
                <c:pt idx="94">
                  <c:v>0.627364575980244</c:v>
                </c:pt>
                <c:pt idx="95">
                  <c:v>0.587039729026898</c:v>
                </c:pt>
                <c:pt idx="96">
                  <c:v>0.537358116405565</c:v>
                </c:pt>
                <c:pt idx="97">
                  <c:v>0.478716390117144</c:v>
                </c:pt>
                <c:pt idx="98">
                  <c:v>0.411600728656469</c:v>
                </c:pt>
                <c:pt idx="99">
                  <c:v>0.336581979277511</c:v>
                </c:pt>
                <c:pt idx="100">
                  <c:v>0.254309954276299</c:v>
                </c:pt>
                <c:pt idx="101">
                  <c:v>0.165506938281272</c:v>
                </c:pt>
                <c:pt idx="102">
                  <c:v>0.0709604714240204</c:v>
                </c:pt>
                <c:pt idx="103">
                  <c:v>-0.0284845195013865</c:v>
                </c:pt>
                <c:pt idx="104">
                  <c:v>-0.131934163267625</c:v>
                </c:pt>
                <c:pt idx="105">
                  <c:v>-0.238454575479947</c:v>
                </c:pt>
                <c:pt idx="106">
                  <c:v>-0.347081189640357</c:v>
                </c:pt>
                <c:pt idx="107">
                  <c:v>-0.456828394777203</c:v>
                </c:pt>
                <c:pt idx="108">
                  <c:v>-0.566699383344223</c:v>
                </c:pt>
                <c:pt idx="109">
                  <c:v>-0.675696110992034</c:v>
                </c:pt>
                <c:pt idx="110">
                  <c:v>-0.782829268697367</c:v>
                </c:pt>
                <c:pt idx="111">
                  <c:v>-0.887128167611806</c:v>
                </c:pt>
                <c:pt idx="112">
                  <c:v>-0.987650437863885</c:v>
                </c:pt>
                <c:pt idx="113">
                  <c:v>-1.08349144440735</c:v>
                </c:pt>
                <c:pt idx="114">
                  <c:v>-1.173793325835507</c:v>
                </c:pt>
                <c:pt idx="115">
                  <c:v>-1.257753565848816</c:v>
                </c:pt>
                <c:pt idx="116">
                  <c:v>-1.334633011732488</c:v>
                </c:pt>
                <c:pt idx="117">
                  <c:v>-1.403763259726079</c:v>
                </c:pt>
                <c:pt idx="118">
                  <c:v>-1.464553333492923</c:v>
                </c:pt>
                <c:pt idx="119">
                  <c:v>-1.516495588960322</c:v>
                </c:pt>
                <c:pt idx="120">
                  <c:v>-1.559170786531335</c:v>
                </c:pt>
                <c:pt idx="121">
                  <c:v>-1.59225227998824</c:v>
                </c:pt>
                <c:pt idx="122">
                  <c:v>-1.615509280233552</c:v>
                </c:pt>
                <c:pt idx="123">
                  <c:v>-1.628809161258433</c:v>
                </c:pt>
                <c:pt idx="124">
                  <c:v>-1.632118785297893</c:v>
                </c:pt>
                <c:pt idx="125">
                  <c:v>-1.625504833932406</c:v>
                </c:pt>
                <c:pt idx="126">
                  <c:v>-1.609133141827595</c:v>
                </c:pt>
                <c:pt idx="127">
                  <c:v>-1.583267039769068</c:v>
                </c:pt>
                <c:pt idx="128">
                  <c:v>-1.548264723548256</c:v>
                </c:pt>
                <c:pt idx="129">
                  <c:v>-1.504575674988471</c:v>
                </c:pt>
                <c:pt idx="130">
                  <c:v>-1.452736170871101</c:v>
                </c:pt>
                <c:pt idx="131">
                  <c:v>-1.393363924635287</c:v>
                </c:pt>
                <c:pt idx="132">
                  <c:v>-1.327151914389417</c:v>
                </c:pt>
                <c:pt idx="133">
                  <c:v>-1.254861458902949</c:v>
                </c:pt>
                <c:pt idx="134">
                  <c:v>-1.177314610760918</c:v>
                </c:pt>
                <c:pt idx="135">
                  <c:v>-1.095385942686238</c:v>
                </c:pt>
                <c:pt idx="136">
                  <c:v>-1.009993809098147</c:v>
                </c:pt>
                <c:pt idx="137">
                  <c:v>-0.922091170218441</c:v>
                </c:pt>
                <c:pt idx="138">
                  <c:v>-0.832656070407909</c:v>
                </c:pt>
              </c:numCache>
            </c:numRef>
          </c:yVal>
          <c:smooth val="1"/>
        </c:ser>
        <c:dLbls>
          <c:showLegendKey val="0"/>
          <c:showVal val="0"/>
          <c:showCatName val="0"/>
          <c:showSerName val="0"/>
          <c:showPercent val="0"/>
          <c:showBubbleSize val="0"/>
        </c:dLbls>
        <c:axId val="-2136921960"/>
        <c:axId val="-2136924968"/>
      </c:scatterChart>
      <c:valAx>
        <c:axId val="-2136921960"/>
        <c:scaling>
          <c:orientation val="minMax"/>
          <c:max val="8.0"/>
          <c:min val="-6.0"/>
        </c:scaling>
        <c:delete val="0"/>
        <c:axPos val="b"/>
        <c:numFmt formatCode="General" sourceLinked="1"/>
        <c:majorTickMark val="out"/>
        <c:minorTickMark val="none"/>
        <c:tickLblPos val="nextTo"/>
        <c:crossAx val="-2136924968"/>
        <c:crossesAt val="0.0"/>
        <c:crossBetween val="midCat"/>
      </c:valAx>
      <c:valAx>
        <c:axId val="-2136924968"/>
        <c:scaling>
          <c:orientation val="minMax"/>
        </c:scaling>
        <c:delete val="0"/>
        <c:axPos val="l"/>
        <c:numFmt formatCode="General" sourceLinked="1"/>
        <c:majorTickMark val="out"/>
        <c:minorTickMark val="none"/>
        <c:tickLblPos val="nextTo"/>
        <c:crossAx val="-2136921960"/>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499512182747"/>
          <c:y val="0.0320116404386267"/>
          <c:w val="0.842642997047728"/>
          <c:h val="0.878680298705257"/>
        </c:manualLayout>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Sheet1!$B$1:$B$63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Sheet1!$C$1:$C$63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dLbls>
          <c:showLegendKey val="0"/>
          <c:showVal val="0"/>
          <c:showCatName val="0"/>
          <c:showSerName val="0"/>
          <c:showPercent val="0"/>
          <c:showBubbleSize val="0"/>
        </c:dLbls>
        <c:axId val="1831878232"/>
        <c:axId val="1922420088"/>
      </c:scatterChart>
      <c:valAx>
        <c:axId val="1831878232"/>
        <c:scaling>
          <c:orientation val="minMax"/>
          <c:max val="6.0"/>
        </c:scaling>
        <c:delete val="0"/>
        <c:axPos val="b"/>
        <c:numFmt formatCode="General" sourceLinked="1"/>
        <c:majorTickMark val="out"/>
        <c:minorTickMark val="none"/>
        <c:tickLblPos val="nextTo"/>
        <c:crossAx val="1922420088"/>
        <c:crosses val="autoZero"/>
        <c:crossBetween val="midCat"/>
      </c:valAx>
      <c:valAx>
        <c:axId val="1922420088"/>
        <c:scaling>
          <c:orientation val="minMax"/>
        </c:scaling>
        <c:delete val="0"/>
        <c:axPos val="l"/>
        <c:numFmt formatCode="General" sourceLinked="1"/>
        <c:majorTickMark val="out"/>
        <c:minorTickMark val="none"/>
        <c:tickLblPos val="nextTo"/>
        <c:crossAx val="1831878232"/>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73824481934656"/>
          <c:y val="0.0331401137740298"/>
          <c:w val="0.886753035233027"/>
          <c:h val="0.911278153467837"/>
        </c:manualLayout>
      </c:layout>
      <c:scatterChart>
        <c:scatterStyle val="smoothMarker"/>
        <c:varyColors val="0"/>
        <c:ser>
          <c:idx val="2"/>
          <c:order val="0"/>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Sheet1!$D$1:$D$63</c:f>
              <c:numCache>
                <c:formatCode>General</c:formatCode>
                <c:ptCount val="63"/>
                <c:pt idx="0">
                  <c:v>0.0</c:v>
                </c:pt>
                <c:pt idx="1">
                  <c:v>0.198669330795061</c:v>
                </c:pt>
                <c:pt idx="2">
                  <c:v>0.389418342308651</c:v>
                </c:pt>
                <c:pt idx="3">
                  <c:v>0.564642473395036</c:v>
                </c:pt>
                <c:pt idx="4">
                  <c:v>0.717356090899523</c:v>
                </c:pt>
                <c:pt idx="5">
                  <c:v>0.841470984807896</c:v>
                </c:pt>
                <c:pt idx="6">
                  <c:v>0.932039085967226</c:v>
                </c:pt>
                <c:pt idx="7">
                  <c:v>0.98544972998846</c:v>
                </c:pt>
                <c:pt idx="8">
                  <c:v>0.999573603041505</c:v>
                </c:pt>
                <c:pt idx="9">
                  <c:v>0.973847630878195</c:v>
                </c:pt>
                <c:pt idx="10">
                  <c:v>0.909297426825682</c:v>
                </c:pt>
                <c:pt idx="11">
                  <c:v>0.80849640381959</c:v>
                </c:pt>
                <c:pt idx="12">
                  <c:v>0.67546318055115</c:v>
                </c:pt>
                <c:pt idx="13">
                  <c:v>0.515501371821464</c:v>
                </c:pt>
                <c:pt idx="14">
                  <c:v>0.334988150155905</c:v>
                </c:pt>
                <c:pt idx="15">
                  <c:v>0.141120008059867</c:v>
                </c:pt>
                <c:pt idx="16">
                  <c:v>-0.0583741434275801</c:v>
                </c:pt>
                <c:pt idx="17">
                  <c:v>-0.255541102026832</c:v>
                </c:pt>
                <c:pt idx="18">
                  <c:v>-0.442520443294853</c:v>
                </c:pt>
                <c:pt idx="19">
                  <c:v>-0.611857890942719</c:v>
                </c:pt>
                <c:pt idx="20">
                  <c:v>-0.756802495307928</c:v>
                </c:pt>
                <c:pt idx="21">
                  <c:v>-0.871575772413588</c:v>
                </c:pt>
                <c:pt idx="22">
                  <c:v>-0.951602073889516</c:v>
                </c:pt>
                <c:pt idx="23">
                  <c:v>-0.993691003633465</c:v>
                </c:pt>
                <c:pt idx="24">
                  <c:v>-0.996164608835841</c:v>
                </c:pt>
                <c:pt idx="25">
                  <c:v>-0.958924274663139</c:v>
                </c:pt>
                <c:pt idx="26">
                  <c:v>-0.883454655720153</c:v>
                </c:pt>
                <c:pt idx="27">
                  <c:v>-0.772764487555987</c:v>
                </c:pt>
                <c:pt idx="28">
                  <c:v>-0.631266637872321</c:v>
                </c:pt>
                <c:pt idx="29">
                  <c:v>-0.464602179413757</c:v>
                </c:pt>
                <c:pt idx="30">
                  <c:v>-0.279415498198926</c:v>
                </c:pt>
                <c:pt idx="31">
                  <c:v>-0.0830894028174964</c:v>
                </c:pt>
                <c:pt idx="32">
                  <c:v>0.116549204850494</c:v>
                </c:pt>
                <c:pt idx="33">
                  <c:v>0.311541363513379</c:v>
                </c:pt>
                <c:pt idx="34">
                  <c:v>0.494113351138609</c:v>
                </c:pt>
                <c:pt idx="35">
                  <c:v>0.656986598718789</c:v>
                </c:pt>
                <c:pt idx="36">
                  <c:v>0.793667863849153</c:v>
                </c:pt>
                <c:pt idx="37">
                  <c:v>0.898708095811627</c:v>
                </c:pt>
                <c:pt idx="38">
                  <c:v>0.967919672031487</c:v>
                </c:pt>
                <c:pt idx="39">
                  <c:v>0.998543345374605</c:v>
                </c:pt>
                <c:pt idx="40">
                  <c:v>0.989358246623382</c:v>
                </c:pt>
                <c:pt idx="41">
                  <c:v>0.940730556679773</c:v>
                </c:pt>
                <c:pt idx="42">
                  <c:v>0.85459890808828</c:v>
                </c:pt>
                <c:pt idx="43">
                  <c:v>0.734397097874113</c:v>
                </c:pt>
                <c:pt idx="44">
                  <c:v>0.584917192891762</c:v>
                </c:pt>
                <c:pt idx="45">
                  <c:v>0.412118485241757</c:v>
                </c:pt>
                <c:pt idx="46">
                  <c:v>0.222889914100246</c:v>
                </c:pt>
                <c:pt idx="47">
                  <c:v>0.0247754254533578</c:v>
                </c:pt>
                <c:pt idx="48">
                  <c:v>-0.174326781222981</c:v>
                </c:pt>
                <c:pt idx="49">
                  <c:v>-0.366479129251928</c:v>
                </c:pt>
                <c:pt idx="50">
                  <c:v>-0.54402111088937</c:v>
                </c:pt>
                <c:pt idx="51">
                  <c:v>-0.699874687593544</c:v>
                </c:pt>
                <c:pt idx="52">
                  <c:v>-0.827826469085654</c:v>
                </c:pt>
                <c:pt idx="53">
                  <c:v>-0.922775421612807</c:v>
                </c:pt>
                <c:pt idx="54">
                  <c:v>-0.980936230066492</c:v>
                </c:pt>
                <c:pt idx="55">
                  <c:v>-0.999990206550704</c:v>
                </c:pt>
                <c:pt idx="56">
                  <c:v>-0.979177729151317</c:v>
                </c:pt>
                <c:pt idx="57">
                  <c:v>-0.919328525664676</c:v>
                </c:pt>
                <c:pt idx="58">
                  <c:v>-0.822828594968708</c:v>
                </c:pt>
                <c:pt idx="59">
                  <c:v>-0.693525084777122</c:v>
                </c:pt>
                <c:pt idx="60">
                  <c:v>-0.536572918000435</c:v>
                </c:pt>
                <c:pt idx="61">
                  <c:v>-0.358229282236827</c:v>
                </c:pt>
                <c:pt idx="62">
                  <c:v>-0.165604175448309</c:v>
                </c:pt>
              </c:numCache>
            </c:numRef>
          </c:yVal>
          <c:smooth val="1"/>
        </c:ser>
        <c:ser>
          <c:idx val="3"/>
          <c:order val="1"/>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Sheet1!$E$1:$E$63</c:f>
              <c:numCache>
                <c:formatCode>General</c:formatCode>
                <c:ptCount val="63"/>
                <c:pt idx="0">
                  <c:v>0.0</c:v>
                </c:pt>
                <c:pt idx="1">
                  <c:v>-0.198669330795061</c:v>
                </c:pt>
                <c:pt idx="2">
                  <c:v>-0.389418342308651</c:v>
                </c:pt>
                <c:pt idx="3">
                  <c:v>-0.564642473395036</c:v>
                </c:pt>
                <c:pt idx="4">
                  <c:v>-0.717356090899523</c:v>
                </c:pt>
                <c:pt idx="5">
                  <c:v>-0.841470984807896</c:v>
                </c:pt>
                <c:pt idx="6">
                  <c:v>-0.932039085967226</c:v>
                </c:pt>
                <c:pt idx="7">
                  <c:v>-0.98544972998846</c:v>
                </c:pt>
                <c:pt idx="8">
                  <c:v>-0.999573603041505</c:v>
                </c:pt>
                <c:pt idx="9">
                  <c:v>-0.973847630878195</c:v>
                </c:pt>
                <c:pt idx="10">
                  <c:v>-0.909297426825682</c:v>
                </c:pt>
                <c:pt idx="11">
                  <c:v>-0.80849640381959</c:v>
                </c:pt>
                <c:pt idx="12">
                  <c:v>-0.67546318055115</c:v>
                </c:pt>
                <c:pt idx="13">
                  <c:v>-0.515501371821464</c:v>
                </c:pt>
                <c:pt idx="14">
                  <c:v>-0.334988150155905</c:v>
                </c:pt>
                <c:pt idx="15">
                  <c:v>-0.141120008059867</c:v>
                </c:pt>
                <c:pt idx="16">
                  <c:v>0.0583741434275801</c:v>
                </c:pt>
                <c:pt idx="17">
                  <c:v>0.255541102026832</c:v>
                </c:pt>
                <c:pt idx="18">
                  <c:v>0.442520443294853</c:v>
                </c:pt>
                <c:pt idx="19">
                  <c:v>0.611857890942719</c:v>
                </c:pt>
                <c:pt idx="20">
                  <c:v>0.756802495307928</c:v>
                </c:pt>
                <c:pt idx="21">
                  <c:v>0.871575772413588</c:v>
                </c:pt>
                <c:pt idx="22">
                  <c:v>0.951602073889516</c:v>
                </c:pt>
                <c:pt idx="23">
                  <c:v>0.993691003633465</c:v>
                </c:pt>
                <c:pt idx="24">
                  <c:v>0.996164608835841</c:v>
                </c:pt>
                <c:pt idx="25">
                  <c:v>0.958924274663139</c:v>
                </c:pt>
                <c:pt idx="26">
                  <c:v>0.883454655720153</c:v>
                </c:pt>
                <c:pt idx="27">
                  <c:v>0.772764487555987</c:v>
                </c:pt>
                <c:pt idx="28">
                  <c:v>0.631266637872321</c:v>
                </c:pt>
                <c:pt idx="29">
                  <c:v>0.464602179413757</c:v>
                </c:pt>
                <c:pt idx="30">
                  <c:v>0.279415498198926</c:v>
                </c:pt>
                <c:pt idx="31">
                  <c:v>0.0830894028174964</c:v>
                </c:pt>
                <c:pt idx="32">
                  <c:v>-0.116549204850494</c:v>
                </c:pt>
                <c:pt idx="33">
                  <c:v>-0.311541363513379</c:v>
                </c:pt>
                <c:pt idx="34">
                  <c:v>-0.494113351138609</c:v>
                </c:pt>
                <c:pt idx="35">
                  <c:v>-0.656986598718789</c:v>
                </c:pt>
                <c:pt idx="36">
                  <c:v>-0.793667863849153</c:v>
                </c:pt>
                <c:pt idx="37">
                  <c:v>-0.898708095811627</c:v>
                </c:pt>
                <c:pt idx="38">
                  <c:v>-0.967919672031487</c:v>
                </c:pt>
                <c:pt idx="39">
                  <c:v>-0.998543345374605</c:v>
                </c:pt>
                <c:pt idx="40">
                  <c:v>-0.989358246623382</c:v>
                </c:pt>
                <c:pt idx="41">
                  <c:v>-0.940730556679773</c:v>
                </c:pt>
                <c:pt idx="42">
                  <c:v>-0.85459890808828</c:v>
                </c:pt>
                <c:pt idx="43">
                  <c:v>-0.734397097874113</c:v>
                </c:pt>
                <c:pt idx="44">
                  <c:v>-0.584917192891762</c:v>
                </c:pt>
                <c:pt idx="45">
                  <c:v>-0.412118485241757</c:v>
                </c:pt>
                <c:pt idx="46">
                  <c:v>-0.222889914100246</c:v>
                </c:pt>
                <c:pt idx="47">
                  <c:v>-0.0247754254533578</c:v>
                </c:pt>
                <c:pt idx="48">
                  <c:v>0.174326781222981</c:v>
                </c:pt>
                <c:pt idx="49">
                  <c:v>0.366479129251928</c:v>
                </c:pt>
                <c:pt idx="50">
                  <c:v>0.54402111088937</c:v>
                </c:pt>
                <c:pt idx="51">
                  <c:v>0.699874687593544</c:v>
                </c:pt>
                <c:pt idx="52">
                  <c:v>0.827826469085654</c:v>
                </c:pt>
                <c:pt idx="53">
                  <c:v>0.922775421612807</c:v>
                </c:pt>
                <c:pt idx="54">
                  <c:v>0.980936230066492</c:v>
                </c:pt>
                <c:pt idx="55">
                  <c:v>0.999990206550704</c:v>
                </c:pt>
                <c:pt idx="56">
                  <c:v>0.979177729151317</c:v>
                </c:pt>
                <c:pt idx="57">
                  <c:v>0.919328525664676</c:v>
                </c:pt>
                <c:pt idx="58">
                  <c:v>0.822828594968708</c:v>
                </c:pt>
                <c:pt idx="59">
                  <c:v>0.693525084777122</c:v>
                </c:pt>
                <c:pt idx="60">
                  <c:v>0.536572918000435</c:v>
                </c:pt>
                <c:pt idx="61">
                  <c:v>0.358229282236827</c:v>
                </c:pt>
                <c:pt idx="62">
                  <c:v>0.165604175448309</c:v>
                </c:pt>
              </c:numCache>
            </c:numRef>
          </c:yVal>
          <c:smooth val="1"/>
        </c:ser>
        <c:dLbls>
          <c:showLegendKey val="0"/>
          <c:showVal val="0"/>
          <c:showCatName val="0"/>
          <c:showSerName val="0"/>
          <c:showPercent val="0"/>
          <c:showBubbleSize val="0"/>
        </c:dLbls>
        <c:axId val="1872163672"/>
        <c:axId val="1832542904"/>
      </c:scatterChart>
      <c:valAx>
        <c:axId val="1872163672"/>
        <c:scaling>
          <c:orientation val="minMax"/>
          <c:max val="6.0"/>
        </c:scaling>
        <c:delete val="0"/>
        <c:axPos val="b"/>
        <c:numFmt formatCode="General" sourceLinked="1"/>
        <c:majorTickMark val="out"/>
        <c:minorTickMark val="none"/>
        <c:tickLblPos val="nextTo"/>
        <c:crossAx val="1832542904"/>
        <c:crosses val="autoZero"/>
        <c:crossBetween val="midCat"/>
      </c:valAx>
      <c:valAx>
        <c:axId val="1832542904"/>
        <c:scaling>
          <c:orientation val="minMax"/>
        </c:scaling>
        <c:delete val="0"/>
        <c:axPos val="l"/>
        <c:numFmt formatCode="General" sourceLinked="1"/>
        <c:majorTickMark val="out"/>
        <c:minorTickMark val="none"/>
        <c:tickLblPos val="nextTo"/>
        <c:crossAx val="1872163672"/>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649838571365"/>
          <c:y val="0.039215905306911"/>
          <c:w val="0.801924436895807"/>
          <c:h val="0.851377128674214"/>
        </c:manualLayout>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Sheet1!$B$1:$B$63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Sheet1!$C$1:$C$63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dLbls>
          <c:showLegendKey val="0"/>
          <c:showVal val="0"/>
          <c:showCatName val="0"/>
          <c:showSerName val="0"/>
          <c:showPercent val="0"/>
          <c:showBubbleSize val="0"/>
        </c:dLbls>
        <c:axId val="1912469736"/>
        <c:axId val="1911938264"/>
      </c:scatterChart>
      <c:valAx>
        <c:axId val="1912469736"/>
        <c:scaling>
          <c:orientation val="minMax"/>
          <c:max val="6.0"/>
        </c:scaling>
        <c:delete val="0"/>
        <c:axPos val="b"/>
        <c:numFmt formatCode="General" sourceLinked="1"/>
        <c:majorTickMark val="out"/>
        <c:minorTickMark val="none"/>
        <c:tickLblPos val="nextTo"/>
        <c:crossAx val="1911938264"/>
        <c:crosses val="autoZero"/>
        <c:crossBetween val="midCat"/>
      </c:valAx>
      <c:valAx>
        <c:axId val="1911938264"/>
        <c:scaling>
          <c:orientation val="minMax"/>
        </c:scaling>
        <c:delete val="0"/>
        <c:axPos val="l"/>
        <c:numFmt formatCode="General" sourceLinked="1"/>
        <c:majorTickMark val="out"/>
        <c:minorTickMark val="none"/>
        <c:tickLblPos val="nextTo"/>
        <c:crossAx val="1912469736"/>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Sheet1!$F$1:$F$63</c:f>
              <c:numCache>
                <c:formatCode>General</c:formatCode>
                <c:ptCount val="63"/>
                <c:pt idx="0">
                  <c:v>0.0</c:v>
                </c:pt>
                <c:pt idx="1">
                  <c:v>0.0124947923176696</c:v>
                </c:pt>
                <c:pt idx="2">
                  <c:v>0.024958354161707</c:v>
                </c:pt>
                <c:pt idx="3">
                  <c:v>0.0373595331183998</c:v>
                </c:pt>
                <c:pt idx="4">
                  <c:v>0.0496673326987653</c:v>
                </c:pt>
                <c:pt idx="5">
                  <c:v>0.0618509898136307</c:v>
                </c:pt>
                <c:pt idx="6">
                  <c:v>0.0738800516653349</c:v>
                </c:pt>
                <c:pt idx="7">
                  <c:v>0.0857244518638629</c:v>
                </c:pt>
                <c:pt idx="8">
                  <c:v>0.0973545855771626</c:v>
                </c:pt>
                <c:pt idx="9">
                  <c:v>0.108741383527808</c:v>
                </c:pt>
                <c:pt idx="10">
                  <c:v>0.119856384651051</c:v>
                </c:pt>
                <c:pt idx="11">
                  <c:v>0.130671807232665</c:v>
                </c:pt>
                <c:pt idx="12">
                  <c:v>0.141160618348759</c:v>
                </c:pt>
                <c:pt idx="13">
                  <c:v>0.15129660143401</c:v>
                </c:pt>
                <c:pt idx="14">
                  <c:v>0.161054421809423</c:v>
                </c:pt>
                <c:pt idx="15">
                  <c:v>0.170409690005834</c:v>
                </c:pt>
                <c:pt idx="16">
                  <c:v>0.179339022724881</c:v>
                </c:pt>
                <c:pt idx="17">
                  <c:v>0.187820101285073</c:v>
                </c:pt>
                <c:pt idx="18">
                  <c:v>0.195831727406871</c:v>
                </c:pt>
                <c:pt idx="19">
                  <c:v>0.203353876197343</c:v>
                </c:pt>
                <c:pt idx="20">
                  <c:v>0.210367746201974</c:v>
                </c:pt>
                <c:pt idx="21">
                  <c:v>0.216855806398504</c:v>
                </c:pt>
                <c:pt idx="22">
                  <c:v>0.222801840015359</c:v>
                </c:pt>
                <c:pt idx="23">
                  <c:v>0.22819098506513</c:v>
                </c:pt>
                <c:pt idx="24">
                  <c:v>0.233009771491807</c:v>
                </c:pt>
                <c:pt idx="25">
                  <c:v>0.237246154838897</c:v>
                </c:pt>
                <c:pt idx="26">
                  <c:v>0.240889546354298</c:v>
                </c:pt>
                <c:pt idx="27">
                  <c:v>0.243930839456665</c:v>
                </c:pt>
                <c:pt idx="28">
                  <c:v>0.246362432497115</c:v>
                </c:pt>
                <c:pt idx="29">
                  <c:v>0.248178247759397</c:v>
                </c:pt>
                <c:pt idx="30">
                  <c:v>0.249373746651014</c:v>
                </c:pt>
                <c:pt idx="31">
                  <c:v>0.249945941047339</c:v>
                </c:pt>
                <c:pt idx="32">
                  <c:v>0.249893400760376</c:v>
                </c:pt>
                <c:pt idx="33">
                  <c:v>0.24921625711348</c:v>
                </c:pt>
                <c:pt idx="34">
                  <c:v>0.247916202613117</c:v>
                </c:pt>
                <c:pt idx="35">
                  <c:v>0.245996486718484</c:v>
                </c:pt>
                <c:pt idx="36">
                  <c:v>0.243461907719549</c:v>
                </c:pt>
                <c:pt idx="37">
                  <c:v>0.240318800743825</c:v>
                </c:pt>
                <c:pt idx="38">
                  <c:v>0.236575021921854</c:v>
                </c:pt>
                <c:pt idx="39">
                  <c:v>0.232239928750967</c:v>
                </c:pt>
                <c:pt idx="40">
                  <c:v>0.22732435670642</c:v>
                </c:pt>
                <c:pt idx="41">
                  <c:v>0.221840592158344</c:v>
                </c:pt>
                <c:pt idx="42">
                  <c:v>0.215802341662218</c:v>
                </c:pt>
                <c:pt idx="43">
                  <c:v>0.209224697699624</c:v>
                </c:pt>
                <c:pt idx="44">
                  <c:v>0.202124100954898</c:v>
                </c:pt>
                <c:pt idx="45">
                  <c:v>0.19451829922198</c:v>
                </c:pt>
                <c:pt idx="46">
                  <c:v>0.18642630304418</c:v>
                </c:pt>
                <c:pt idx="47">
                  <c:v>0.177868338197711</c:v>
                </c:pt>
                <c:pt idx="48">
                  <c:v>0.168865795137788</c:v>
                </c:pt>
                <c:pt idx="49">
                  <c:v>0.159441175533626</c:v>
                </c:pt>
                <c:pt idx="50">
                  <c:v>0.149618036025989</c:v>
                </c:pt>
                <c:pt idx="51">
                  <c:v>0.139420929347854</c:v>
                </c:pt>
                <c:pt idx="52">
                  <c:v>0.128875342955366</c:v>
                </c:pt>
                <c:pt idx="53">
                  <c:v>0.118007635322471</c:v>
                </c:pt>
                <c:pt idx="54">
                  <c:v>0.106844970058457</c:v>
                </c:pt>
                <c:pt idx="55">
                  <c:v>0.0954152480130829</c:v>
                </c:pt>
                <c:pt idx="56">
                  <c:v>0.0837470375389762</c:v>
                </c:pt>
                <c:pt idx="57">
                  <c:v>0.0718695030856361</c:v>
                </c:pt>
                <c:pt idx="58">
                  <c:v>0.0598123323034955</c:v>
                </c:pt>
                <c:pt idx="59">
                  <c:v>0.0476056618402568</c:v>
                </c:pt>
                <c:pt idx="60">
                  <c:v>0.0352800020149668</c:v>
                </c:pt>
                <c:pt idx="61">
                  <c:v>0.0228661605581092</c:v>
                </c:pt>
                <c:pt idx="62">
                  <c:v>0.0103951656083226</c:v>
                </c:pt>
              </c:numCache>
            </c:numRef>
          </c:yVal>
          <c:smooth val="1"/>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Sheet1!$G$1:$G$63</c:f>
              <c:numCache>
                <c:formatCode>General</c:formatCode>
                <c:ptCount val="63"/>
                <c:pt idx="0">
                  <c:v>0.0</c:v>
                </c:pt>
                <c:pt idx="1">
                  <c:v>-0.0124947923176696</c:v>
                </c:pt>
                <c:pt idx="2">
                  <c:v>-0.024958354161707</c:v>
                </c:pt>
                <c:pt idx="3">
                  <c:v>-0.0373595331183998</c:v>
                </c:pt>
                <c:pt idx="4">
                  <c:v>-0.0496673326987653</c:v>
                </c:pt>
                <c:pt idx="5">
                  <c:v>-0.0618509898136307</c:v>
                </c:pt>
                <c:pt idx="6">
                  <c:v>-0.0738800516653349</c:v>
                </c:pt>
                <c:pt idx="7">
                  <c:v>-0.0857244518638629</c:v>
                </c:pt>
                <c:pt idx="8">
                  <c:v>-0.0973545855771626</c:v>
                </c:pt>
                <c:pt idx="9">
                  <c:v>-0.108741383527808</c:v>
                </c:pt>
                <c:pt idx="10">
                  <c:v>-0.119856384651051</c:v>
                </c:pt>
                <c:pt idx="11">
                  <c:v>-0.130671807232665</c:v>
                </c:pt>
                <c:pt idx="12">
                  <c:v>-0.141160618348759</c:v>
                </c:pt>
                <c:pt idx="13">
                  <c:v>-0.15129660143401</c:v>
                </c:pt>
                <c:pt idx="14">
                  <c:v>-0.161054421809423</c:v>
                </c:pt>
                <c:pt idx="15">
                  <c:v>-0.170409690005834</c:v>
                </c:pt>
                <c:pt idx="16">
                  <c:v>-0.179339022724881</c:v>
                </c:pt>
                <c:pt idx="17">
                  <c:v>-0.187820101285073</c:v>
                </c:pt>
                <c:pt idx="18">
                  <c:v>-0.195831727406871</c:v>
                </c:pt>
                <c:pt idx="19">
                  <c:v>-0.203353876197343</c:v>
                </c:pt>
                <c:pt idx="20">
                  <c:v>-0.210367746201974</c:v>
                </c:pt>
                <c:pt idx="21">
                  <c:v>-0.216855806398504</c:v>
                </c:pt>
                <c:pt idx="22">
                  <c:v>-0.222801840015359</c:v>
                </c:pt>
                <c:pt idx="23">
                  <c:v>-0.22819098506513</c:v>
                </c:pt>
                <c:pt idx="24">
                  <c:v>-0.233009771491807</c:v>
                </c:pt>
                <c:pt idx="25">
                  <c:v>-0.237246154838897</c:v>
                </c:pt>
                <c:pt idx="26">
                  <c:v>-0.240889546354298</c:v>
                </c:pt>
                <c:pt idx="27">
                  <c:v>-0.243930839456665</c:v>
                </c:pt>
                <c:pt idx="28">
                  <c:v>-0.246362432497115</c:v>
                </c:pt>
                <c:pt idx="29">
                  <c:v>-0.248178247759397</c:v>
                </c:pt>
                <c:pt idx="30">
                  <c:v>-0.249373746651014</c:v>
                </c:pt>
                <c:pt idx="31">
                  <c:v>-0.249945941047339</c:v>
                </c:pt>
                <c:pt idx="32">
                  <c:v>-0.249893400760376</c:v>
                </c:pt>
                <c:pt idx="33">
                  <c:v>-0.24921625711348</c:v>
                </c:pt>
                <c:pt idx="34">
                  <c:v>-0.247916202613117</c:v>
                </c:pt>
                <c:pt idx="35">
                  <c:v>-0.245996486718484</c:v>
                </c:pt>
                <c:pt idx="36">
                  <c:v>-0.243461907719549</c:v>
                </c:pt>
                <c:pt idx="37">
                  <c:v>-0.240318800743825</c:v>
                </c:pt>
                <c:pt idx="38">
                  <c:v>-0.236575021921854</c:v>
                </c:pt>
                <c:pt idx="39">
                  <c:v>-0.232239928750967</c:v>
                </c:pt>
                <c:pt idx="40">
                  <c:v>-0.22732435670642</c:v>
                </c:pt>
                <c:pt idx="41">
                  <c:v>-0.221840592158344</c:v>
                </c:pt>
                <c:pt idx="42">
                  <c:v>-0.215802341662218</c:v>
                </c:pt>
                <c:pt idx="43">
                  <c:v>-0.209224697699624</c:v>
                </c:pt>
                <c:pt idx="44">
                  <c:v>-0.202124100954898</c:v>
                </c:pt>
                <c:pt idx="45">
                  <c:v>-0.19451829922198</c:v>
                </c:pt>
                <c:pt idx="46">
                  <c:v>-0.18642630304418</c:v>
                </c:pt>
                <c:pt idx="47">
                  <c:v>-0.177868338197711</c:v>
                </c:pt>
                <c:pt idx="48">
                  <c:v>-0.168865795137788</c:v>
                </c:pt>
                <c:pt idx="49">
                  <c:v>-0.159441175533626</c:v>
                </c:pt>
                <c:pt idx="50">
                  <c:v>-0.149618036025989</c:v>
                </c:pt>
                <c:pt idx="51">
                  <c:v>-0.139420929347854</c:v>
                </c:pt>
                <c:pt idx="52">
                  <c:v>-0.128875342955366</c:v>
                </c:pt>
                <c:pt idx="53">
                  <c:v>-0.118007635322471</c:v>
                </c:pt>
                <c:pt idx="54">
                  <c:v>-0.106844970058457</c:v>
                </c:pt>
                <c:pt idx="55">
                  <c:v>-0.0954152480130829</c:v>
                </c:pt>
                <c:pt idx="56">
                  <c:v>-0.0837470375389762</c:v>
                </c:pt>
                <c:pt idx="57">
                  <c:v>-0.0718695030856361</c:v>
                </c:pt>
                <c:pt idx="58">
                  <c:v>-0.0598123323034955</c:v>
                </c:pt>
                <c:pt idx="59">
                  <c:v>-0.0476056618402568</c:v>
                </c:pt>
                <c:pt idx="60">
                  <c:v>-0.0352800020149668</c:v>
                </c:pt>
                <c:pt idx="61">
                  <c:v>-0.0228661605581092</c:v>
                </c:pt>
                <c:pt idx="62">
                  <c:v>-0.0103951656083226</c:v>
                </c:pt>
              </c:numCache>
            </c:numRef>
          </c:yVal>
          <c:smooth val="1"/>
        </c:ser>
        <c:dLbls>
          <c:showLegendKey val="0"/>
          <c:showVal val="0"/>
          <c:showCatName val="0"/>
          <c:showSerName val="0"/>
          <c:showPercent val="0"/>
          <c:showBubbleSize val="0"/>
        </c:dLbls>
        <c:axId val="1908095336"/>
        <c:axId val="1832435608"/>
      </c:scatterChart>
      <c:valAx>
        <c:axId val="1908095336"/>
        <c:scaling>
          <c:orientation val="minMax"/>
          <c:max val="6.0"/>
        </c:scaling>
        <c:delete val="0"/>
        <c:axPos val="b"/>
        <c:numFmt formatCode="General" sourceLinked="1"/>
        <c:majorTickMark val="out"/>
        <c:minorTickMark val="none"/>
        <c:tickLblPos val="nextTo"/>
        <c:crossAx val="1832435608"/>
        <c:crosses val="autoZero"/>
        <c:crossBetween val="midCat"/>
      </c:valAx>
      <c:valAx>
        <c:axId val="1832435608"/>
        <c:scaling>
          <c:orientation val="minMax"/>
          <c:max val="1.5"/>
          <c:min val="-1.5"/>
        </c:scaling>
        <c:delete val="0"/>
        <c:axPos val="l"/>
        <c:numFmt formatCode="General" sourceLinked="1"/>
        <c:majorTickMark val="out"/>
        <c:minorTickMark val="none"/>
        <c:tickLblPos val="nextTo"/>
        <c:crossAx val="1908095336"/>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649838571365"/>
          <c:y val="0.039215905306911"/>
          <c:w val="0.801924436895807"/>
          <c:h val="0.851377128674214"/>
        </c:manualLayout>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Sheet1!$B$1:$B$63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Sheet1!$C$1:$C$63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ser>
        <c:dLbls>
          <c:showLegendKey val="0"/>
          <c:showVal val="0"/>
          <c:showCatName val="0"/>
          <c:showSerName val="0"/>
          <c:showPercent val="0"/>
          <c:showBubbleSize val="0"/>
        </c:dLbls>
        <c:axId val="1912010056"/>
        <c:axId val="1912257736"/>
      </c:scatterChart>
      <c:valAx>
        <c:axId val="1912010056"/>
        <c:scaling>
          <c:orientation val="minMax"/>
          <c:max val="6.0"/>
        </c:scaling>
        <c:delete val="0"/>
        <c:axPos val="b"/>
        <c:numFmt formatCode="General" sourceLinked="1"/>
        <c:majorTickMark val="out"/>
        <c:minorTickMark val="none"/>
        <c:tickLblPos val="nextTo"/>
        <c:crossAx val="1912257736"/>
        <c:crosses val="autoZero"/>
        <c:crossBetween val="midCat"/>
      </c:valAx>
      <c:valAx>
        <c:axId val="1912257736"/>
        <c:scaling>
          <c:orientation val="minMax"/>
        </c:scaling>
        <c:delete val="0"/>
        <c:axPos val="l"/>
        <c:numFmt formatCode="General" sourceLinked="1"/>
        <c:majorTickMark val="out"/>
        <c:minorTickMark val="none"/>
        <c:tickLblPos val="nextTo"/>
        <c:crossAx val="1912010056"/>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wmf"/><Relationship Id="rId1" Type="http://schemas.openxmlformats.org/officeDocument/2006/relationships/image" Target="../media/image3.wmf"/><Relationship Id="rId2"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4" Type="http://schemas.openxmlformats.org/officeDocument/2006/relationships/image" Target="../media/image42.wmf"/><Relationship Id="rId5" Type="http://schemas.openxmlformats.org/officeDocument/2006/relationships/image" Target="../media/image43.wmf"/><Relationship Id="rId6" Type="http://schemas.openxmlformats.org/officeDocument/2006/relationships/image" Target="../media/image44.wmf"/><Relationship Id="rId7" Type="http://schemas.openxmlformats.org/officeDocument/2006/relationships/image" Target="../media/image45.wmf"/><Relationship Id="rId1" Type="http://schemas.openxmlformats.org/officeDocument/2006/relationships/image" Target="../media/image39.wmf"/><Relationship Id="rId2"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 Id="rId2" Type="http://schemas.openxmlformats.org/officeDocument/2006/relationships/image" Target="../media/image48.wmf"/><Relationship Id="rId3"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5.wmf"/><Relationship Id="rId4" Type="http://schemas.openxmlformats.org/officeDocument/2006/relationships/image" Target="../media/image56.wmf"/><Relationship Id="rId5" Type="http://schemas.openxmlformats.org/officeDocument/2006/relationships/image" Target="../media/image57.emf"/><Relationship Id="rId1" Type="http://schemas.openxmlformats.org/officeDocument/2006/relationships/image" Target="../media/image53.wmf"/><Relationship Id="rId2"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0.wmf"/><Relationship Id="rId2"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2.wmf"/><Relationship Id="rId2" Type="http://schemas.openxmlformats.org/officeDocument/2006/relationships/image" Target="../media/image6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5.wmf"/><Relationship Id="rId4" Type="http://schemas.openxmlformats.org/officeDocument/2006/relationships/image" Target="../media/image76.wmf"/><Relationship Id="rId1" Type="http://schemas.openxmlformats.org/officeDocument/2006/relationships/image" Target="../media/image73.wmf"/><Relationship Id="rId2"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4" Type="http://schemas.openxmlformats.org/officeDocument/2006/relationships/image" Target="../media/image11.emf"/><Relationship Id="rId1" Type="http://schemas.openxmlformats.org/officeDocument/2006/relationships/image" Target="../media/image4.wmf"/><Relationship Id="rId2"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0.wmf"/><Relationship Id="rId4" Type="http://schemas.openxmlformats.org/officeDocument/2006/relationships/image" Target="../media/image81.wmf"/><Relationship Id="rId1" Type="http://schemas.openxmlformats.org/officeDocument/2006/relationships/image" Target="../media/image78.wmf"/><Relationship Id="rId2" Type="http://schemas.openxmlformats.org/officeDocument/2006/relationships/image" Target="../media/image7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3.wmf"/><Relationship Id="rId2" Type="http://schemas.openxmlformats.org/officeDocument/2006/relationships/image" Target="../media/image84.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8.wmf"/><Relationship Id="rId4" Type="http://schemas.openxmlformats.org/officeDocument/2006/relationships/image" Target="../media/image89.wmf"/><Relationship Id="rId5" Type="http://schemas.openxmlformats.org/officeDocument/2006/relationships/image" Target="../media/image90.wmf"/><Relationship Id="rId1" Type="http://schemas.openxmlformats.org/officeDocument/2006/relationships/image" Target="../media/image86.wmf"/><Relationship Id="rId2" Type="http://schemas.openxmlformats.org/officeDocument/2006/relationships/image" Target="../media/image8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1.wmf"/><Relationship Id="rId2" Type="http://schemas.openxmlformats.org/officeDocument/2006/relationships/image" Target="../media/image9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3.wmf"/><Relationship Id="rId2" Type="http://schemas.openxmlformats.org/officeDocument/2006/relationships/image" Target="../media/image9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8.wmf"/><Relationship Id="rId2" Type="http://schemas.openxmlformats.org/officeDocument/2006/relationships/image" Target="../media/image99.wmf"/><Relationship Id="rId3" Type="http://schemas.openxmlformats.org/officeDocument/2006/relationships/image" Target="../media/image10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2.wmf"/><Relationship Id="rId2" Type="http://schemas.openxmlformats.org/officeDocument/2006/relationships/image" Target="../media/image10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wmf"/><Relationship Id="rId3"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image" Target="../media/image17.emf"/><Relationship Id="rId2"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image" Target="../media/image22.emf"/><Relationship Id="rId2"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8.wmf"/><Relationship Id="rId4" Type="http://schemas.openxmlformats.org/officeDocument/2006/relationships/image" Target="../media/image29.wmf"/><Relationship Id="rId1" Type="http://schemas.openxmlformats.org/officeDocument/2006/relationships/image" Target="../media/image26.emf"/><Relationship Id="rId2" Type="http://schemas.openxmlformats.org/officeDocument/2006/relationships/image" Target="../media/image2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4" Type="http://schemas.openxmlformats.org/officeDocument/2006/relationships/image" Target="../media/image33.emf"/><Relationship Id="rId5" Type="http://schemas.openxmlformats.org/officeDocument/2006/relationships/image" Target="../media/image34.wmf"/><Relationship Id="rId6" Type="http://schemas.openxmlformats.org/officeDocument/2006/relationships/image" Target="../media/image35.emf"/><Relationship Id="rId1" Type="http://schemas.openxmlformats.org/officeDocument/2006/relationships/image" Target="../media/image30.emf"/><Relationship Id="rId2"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 Id="rId2" Type="http://schemas.openxmlformats.org/officeDocument/2006/relationships/image" Target="../media/image37.wmf"/><Relationship Id="rId3"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704520-BC95-8040-A960-8008E9D6993B}" type="datetimeFigureOut">
              <a:rPr lang="en-US" smtClean="0"/>
              <a:t>6/19/16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F7AA71-9127-3549-8844-78AC591D478C}" type="slidenum">
              <a:rPr lang="en-US" smtClean="0"/>
              <a:t>‹#›</a:t>
            </a:fld>
            <a:endParaRPr lang="en-US"/>
          </a:p>
        </p:txBody>
      </p:sp>
    </p:spTree>
    <p:extLst>
      <p:ext uri="{BB962C8B-B14F-4D97-AF65-F5344CB8AC3E}">
        <p14:creationId xmlns:p14="http://schemas.microsoft.com/office/powerpoint/2010/main" val="16502463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418840173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smtClean="0"/>
          </a:p>
        </p:txBody>
      </p:sp>
      <p:sp>
        <p:nvSpPr>
          <p:cNvPr id="62468" name="Slide Number Placeholder 3"/>
          <p:cNvSpPr>
            <a:spLocks noGrp="1"/>
          </p:cNvSpPr>
          <p:nvPr>
            <p:ph type="sldNum" sz="quarter" idx="5"/>
          </p:nvPr>
        </p:nvSpPr>
        <p:spPr>
          <a:noFill/>
        </p:spPr>
        <p:txBody>
          <a:bodyPr/>
          <a:lstStyle/>
          <a:p>
            <a:fld id="{7C798281-BDE8-4DDB-8C35-48F00FEB66A1}" type="slidenum">
              <a:rPr lang="en-US" smtClean="0"/>
              <a:pPr/>
              <a:t>3</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5" name="Straight Connector 4"/>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extLst/>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smtClean="0"/>
              <a:t>Click to edit Master title style</a:t>
            </a:r>
            <a:endParaRPr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6" name="Date Placeholder 30"/>
          <p:cNvSpPr>
            <a:spLocks noGrp="1"/>
          </p:cNvSpPr>
          <p:nvPr>
            <p:ph type="dt" sz="half" idx="10"/>
          </p:nvPr>
        </p:nvSpPr>
        <p:spPr>
          <a:xfrm>
            <a:off x="5033639" y="6557963"/>
            <a:ext cx="2840361" cy="227012"/>
          </a:xfrm>
        </p:spPr>
        <p:txBody>
          <a:bodyPr/>
          <a:lstStyle>
            <a:lvl1pPr>
              <a:defRPr lang="en-US">
                <a:solidFill>
                  <a:srgbClr val="FFFFFF"/>
                </a:solidFill>
              </a:defRPr>
            </a:lvl1pPr>
            <a:extLst/>
          </a:lstStyle>
          <a:p>
            <a:pPr>
              <a:defRPr/>
            </a:pPr>
            <a:r>
              <a:rPr lang="en-US" smtClean="0"/>
              <a:t>USPAS, Ft. Collins, CO June 13-24, 2016</a:t>
            </a:r>
            <a:endParaRPr/>
          </a:p>
        </p:txBody>
      </p:sp>
      <p:pic>
        <p:nvPicPr>
          <p:cNvPr id="7" name="Picture 6" descr="FNAL_logo_sm.gif"/>
          <p:cNvPicPr>
            <a:picLocks noChangeAspect="1"/>
          </p:cNvPicPr>
          <p:nvPr userDrawn="1"/>
        </p:nvPicPr>
        <p:blipFill>
          <a:blip r:embed="rId2" cstate="print"/>
          <a:stretch>
            <a:fillRect/>
          </a:stretch>
        </p:blipFill>
        <p:spPr>
          <a:xfrm>
            <a:off x="0" y="0"/>
            <a:ext cx="903767" cy="926942"/>
          </a:xfrm>
          <a:prstGeom prst="rect">
            <a:avLst/>
          </a:prstGeom>
        </p:spPr>
      </p:pic>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7135" y="134244"/>
            <a:ext cx="8262937" cy="441325"/>
          </a:xfrm>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503777" y="752368"/>
            <a:ext cx="8251825" cy="555307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5" name="Footer Placeholder 3"/>
          <p:cNvSpPr>
            <a:spLocks noGrp="1"/>
          </p:cNvSpPr>
          <p:nvPr>
            <p:ph type="ftr" sz="quarter" idx="11"/>
          </p:nvPr>
        </p:nvSpPr>
        <p:spPr/>
        <p:txBody>
          <a:bodyPr/>
          <a:lstStyle>
            <a:lvl1pPr>
              <a:defRPr/>
            </a:lvl1pPr>
          </a:lstStyle>
          <a:p>
            <a:pPr>
              <a:defRPr/>
            </a:pPr>
            <a:r>
              <a:rPr lang="en-US" smtClean="0"/>
              <a:t>E. Prebys - Accelerator Fundamentals, Longitudinal Motion</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8309CFA1-B09C-442F-85C3-919131D33D24}"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243388" y="6557963"/>
            <a:ext cx="2001837" cy="227012"/>
          </a:xfrm>
        </p:spPr>
        <p:txBody>
          <a:bodyPr/>
          <a:lstStyle>
            <a:lvl1pPr>
              <a:defRPr/>
            </a:lvl1pPr>
            <a:extLst/>
          </a:lstStyle>
          <a:p>
            <a:pPr>
              <a:defRPr/>
            </a:pPr>
            <a:r>
              <a:rPr lang="en-US" smtClean="0"/>
              <a:t>USPAS, Ft. Collins, CO June 13-24, 2016</a:t>
            </a:r>
            <a:endParaRPr lang="en-US"/>
          </a:p>
        </p:txBody>
      </p:sp>
      <p:sp>
        <p:nvSpPr>
          <p:cNvPr id="5" name="Footer Placeholder 4"/>
          <p:cNvSpPr>
            <a:spLocks noGrp="1"/>
          </p:cNvSpPr>
          <p:nvPr>
            <p:ph type="ftr" sz="quarter" idx="11"/>
          </p:nvPr>
        </p:nvSpPr>
        <p:spPr>
          <a:xfrm>
            <a:off x="457200" y="6556375"/>
            <a:ext cx="3657600" cy="228600"/>
          </a:xfrm>
        </p:spPr>
        <p:txBody>
          <a:bodyPr/>
          <a:lstStyle>
            <a:lvl1pPr>
              <a:defRPr/>
            </a:lvl1pPr>
            <a:extLst/>
          </a:lstStyle>
          <a:p>
            <a:pPr>
              <a:defRPr/>
            </a:pPr>
            <a:r>
              <a:rPr lang="en-US"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a:xfrm>
            <a:off x="6254750" y="6553200"/>
            <a:ext cx="587375" cy="228600"/>
          </a:xfrm>
        </p:spPr>
        <p:txBody>
          <a:bodyPr/>
          <a:lstStyle>
            <a:lvl1pPr>
              <a:defRPr>
                <a:solidFill>
                  <a:schemeClr val="tx2"/>
                </a:solidFill>
              </a:defRPr>
            </a:lvl1pPr>
            <a:extLst/>
          </a:lstStyle>
          <a:p>
            <a:pPr>
              <a:defRPr/>
            </a:pPr>
            <a:fld id="{05B137E2-35D0-4667-9362-8260FF57AB0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8257" y="124288"/>
            <a:ext cx="8262937" cy="441325"/>
          </a:xfrm>
        </p:spPr>
        <p:txBody>
          <a:bodyPr/>
          <a:lstStyle>
            <a:lvl1pPr>
              <a:defRPr cap="none" baseline="0">
                <a:latin typeface="+mj-lt"/>
              </a:defRPr>
            </a:lvl1pPr>
            <a:extLst/>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6"/>
          <p:cNvSpPr>
            <a:spLocks noGrp="1"/>
          </p:cNvSpPr>
          <p:nvPr>
            <p:ph type="dt" sz="half" idx="10"/>
          </p:nvPr>
        </p:nvSpPr>
        <p:spPr>
          <a:xfrm>
            <a:off x="5044966" y="6569076"/>
            <a:ext cx="3212988" cy="192579"/>
          </a:xfrm>
        </p:spPr>
        <p:txBody>
          <a:bodyPr/>
          <a:lstStyle>
            <a:lvl1pPr>
              <a:defRPr/>
            </a:lvl1pPr>
          </a:lstStyle>
          <a:p>
            <a:pPr>
              <a:defRPr/>
            </a:pPr>
            <a:r>
              <a:rPr lang="en-US" smtClean="0"/>
              <a:t>USPAS, Ft. Collins, CO June 13-24, 2016</a:t>
            </a:r>
            <a:endParaRPr lang="en-US" dirty="0"/>
          </a:p>
        </p:txBody>
      </p:sp>
      <p:sp>
        <p:nvSpPr>
          <p:cNvPr id="5" name="Footer Placeholder 3"/>
          <p:cNvSpPr>
            <a:spLocks noGrp="1"/>
          </p:cNvSpPr>
          <p:nvPr>
            <p:ph type="ftr" sz="quarter" idx="11"/>
          </p:nvPr>
        </p:nvSpPr>
        <p:spPr>
          <a:xfrm>
            <a:off x="457199" y="6557963"/>
            <a:ext cx="3859619" cy="172446"/>
          </a:xfrm>
        </p:spPr>
        <p:txBody>
          <a:bodyPr/>
          <a:lstStyle>
            <a:lvl1pPr algn="l">
              <a:defRPr/>
            </a:lvl1pPr>
          </a:lstStyle>
          <a:p>
            <a:pPr>
              <a:defRPr/>
            </a:pPr>
            <a:r>
              <a:rPr lang="en-US" smtClean="0"/>
              <a:t>E. Prebys - Accelerator Fundamentals, Longitudinal Motion</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BCA26155-0DCC-45D2-90B6-32F65F3F6C0F}"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smtClean="0"/>
              <a:t>Click to edit Master title style</a:t>
            </a:r>
            <a:endParaRPr lang="en-US"/>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4" name="Date Placeholder 3"/>
          <p:cNvSpPr>
            <a:spLocks noGrp="1"/>
          </p:cNvSpPr>
          <p:nvPr>
            <p:ph type="dt" sz="half" idx="10"/>
          </p:nvPr>
        </p:nvSpPr>
        <p:spPr>
          <a:xfrm>
            <a:off x="4724400" y="6556375"/>
            <a:ext cx="2001838" cy="227013"/>
          </a:xfrm>
        </p:spPr>
        <p:txBody>
          <a:bodyPr/>
          <a:lstStyle>
            <a:lvl1pPr>
              <a:defRPr>
                <a:solidFill>
                  <a:schemeClr val="tx2"/>
                </a:solidFill>
              </a:defRPr>
            </a:lvl1pPr>
            <a:extLst/>
          </a:lstStyle>
          <a:p>
            <a:pPr>
              <a:defRPr/>
            </a:pPr>
            <a:r>
              <a:rPr lang="en-US" smtClean="0"/>
              <a:t>USPAS, Ft. Collins, CO June 13-24, 2016</a:t>
            </a:r>
            <a:endParaRPr lang="en-US"/>
          </a:p>
        </p:txBody>
      </p:sp>
      <p:sp>
        <p:nvSpPr>
          <p:cNvPr id="5" name="Footer Placeholder 4"/>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a:xfrm>
            <a:off x="6734175" y="6554788"/>
            <a:ext cx="587375" cy="228600"/>
          </a:xfrm>
        </p:spPr>
        <p:txBody>
          <a:bodyPr/>
          <a:lstStyle>
            <a:lvl1pPr>
              <a:defRPr/>
            </a:lvl1pPr>
            <a:extLst/>
          </a:lstStyle>
          <a:p>
            <a:pPr>
              <a:defRPr/>
            </a:pPr>
            <a:fld id="{03C22C54-04B8-4329-8E4F-B3EC0867C1C2}"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408" y="224393"/>
            <a:ext cx="8371114" cy="507274"/>
          </a:xfrm>
        </p:spPr>
        <p:txBody>
          <a:bodyPr/>
          <a:lstStyle>
            <a:extLst/>
          </a:lstStyle>
          <a:p>
            <a:r>
              <a:rPr lang="en-US" smtClean="0"/>
              <a:t>Click to edit Master title style</a:t>
            </a:r>
            <a:endParaRPr lang="en-US" dirty="0"/>
          </a:p>
        </p:txBody>
      </p:sp>
      <p:sp>
        <p:nvSpPr>
          <p:cNvPr id="3" name="Content Placeholder 2"/>
          <p:cNvSpPr>
            <a:spLocks noGrp="1"/>
          </p:cNvSpPr>
          <p:nvPr>
            <p:ph sz="half" idx="1"/>
          </p:nvPr>
        </p:nvSpPr>
        <p:spPr>
          <a:xfrm>
            <a:off x="519661" y="862297"/>
            <a:ext cx="4060371" cy="5146449"/>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17530" y="853420"/>
            <a:ext cx="4172275" cy="5179106"/>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E. Prebys - Accelerator Fundamentals, Longitudinal Motion</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8D914655-DFE5-45AD-AEB7-B6324F535D8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8" name="Footer Placeholder 3"/>
          <p:cNvSpPr>
            <a:spLocks noGrp="1"/>
          </p:cNvSpPr>
          <p:nvPr>
            <p:ph type="ftr" sz="quarter" idx="11"/>
          </p:nvPr>
        </p:nvSpPr>
        <p:spPr/>
        <p:txBody>
          <a:bodyPr/>
          <a:lstStyle>
            <a:lvl1pPr>
              <a:defRPr/>
            </a:lvl1pPr>
          </a:lstStyle>
          <a:p>
            <a:pPr>
              <a:defRPr/>
            </a:pPr>
            <a:r>
              <a:rPr lang="en-US" smtClean="0"/>
              <a:t>E. Prebys - Accelerator Fundamentals, Longitudinal Motion</a:t>
            </a:r>
            <a:endParaRPr lang="en-US">
              <a:latin typeface="+mn-lt"/>
            </a:endParaRPr>
          </a:p>
        </p:txBody>
      </p:sp>
      <p:sp>
        <p:nvSpPr>
          <p:cNvPr id="9" name="Slide Number Placeholder 15"/>
          <p:cNvSpPr>
            <a:spLocks noGrp="1"/>
          </p:cNvSpPr>
          <p:nvPr>
            <p:ph type="sldNum" sz="quarter" idx="12"/>
          </p:nvPr>
        </p:nvSpPr>
        <p:spPr/>
        <p:txBody>
          <a:bodyPr/>
          <a:lstStyle>
            <a:lvl1pPr>
              <a:defRPr/>
            </a:lvl1pPr>
          </a:lstStyle>
          <a:p>
            <a:pPr>
              <a:defRPr/>
            </a:pPr>
            <a:fld id="{71013A5A-BD10-4E42-8EDD-42C4A14A642B}"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1587" y="115854"/>
            <a:ext cx="8490857" cy="463731"/>
          </a:xfrm>
        </p:spPr>
        <p:txBody>
          <a:bodyPr/>
          <a:lstStyle>
            <a:extLst/>
          </a:lstStyle>
          <a:p>
            <a:r>
              <a:rPr lang="en-US" smtClean="0"/>
              <a:t>Click to edit Master title style</a:t>
            </a:r>
            <a:endParaRPr lang="en-US" dirty="0"/>
          </a:p>
        </p:txBody>
      </p:sp>
      <p:sp>
        <p:nvSpPr>
          <p:cNvPr id="3" name="Date Placeholder 26"/>
          <p:cNvSpPr>
            <a:spLocks noGrp="1"/>
          </p:cNvSpPr>
          <p:nvPr>
            <p:ph type="dt" sz="half" idx="10"/>
          </p:nvPr>
        </p:nvSpPr>
        <p:spPr>
          <a:xfrm>
            <a:off x="5264458" y="6569076"/>
            <a:ext cx="2993496" cy="227012"/>
          </a:xfrm>
        </p:spPr>
        <p:txBody>
          <a:bodyPr/>
          <a:lstStyle>
            <a:lvl1pPr>
              <a:defRPr/>
            </a:lvl1p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lvl1pPr>
              <a:defRPr/>
            </a:lvl1pPr>
          </a:lstStyle>
          <a:p>
            <a:pPr>
              <a:defRPr/>
            </a:pPr>
            <a:r>
              <a:rPr lang="en-US" smtClean="0"/>
              <a:t>E. Prebys - Accelerator Fundamentals, Longitudinal Motion</a:t>
            </a:r>
            <a:endParaRPr lang="en-US">
              <a:latin typeface="+mn-lt"/>
            </a:endParaRPr>
          </a:p>
        </p:txBody>
      </p:sp>
      <p:sp>
        <p:nvSpPr>
          <p:cNvPr id="5" name="Slide Number Placeholder 15"/>
          <p:cNvSpPr>
            <a:spLocks noGrp="1"/>
          </p:cNvSpPr>
          <p:nvPr>
            <p:ph type="sldNum" sz="quarter" idx="12"/>
          </p:nvPr>
        </p:nvSpPr>
        <p:spPr/>
        <p:txBody>
          <a:bodyPr/>
          <a:lstStyle>
            <a:lvl1pPr>
              <a:defRPr/>
            </a:lvl1pPr>
          </a:lstStyle>
          <a:p>
            <a:pPr>
              <a:defRPr/>
            </a:pPr>
            <a:fld id="{BAB536C3-BB10-4165-8E74-99838CB51702}"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3" name="Footer Placeholder 3"/>
          <p:cNvSpPr>
            <a:spLocks noGrp="1"/>
          </p:cNvSpPr>
          <p:nvPr>
            <p:ph type="ftr" sz="quarter" idx="11"/>
          </p:nvPr>
        </p:nvSpPr>
        <p:spPr/>
        <p:txBody>
          <a:bodyPr/>
          <a:lstStyle>
            <a:lvl1pPr>
              <a:defRPr/>
            </a:lvl1pPr>
          </a:lstStyle>
          <a:p>
            <a:pPr>
              <a:defRPr/>
            </a:pPr>
            <a:r>
              <a:rPr lang="en-US" smtClean="0"/>
              <a:t>E. Prebys - Accelerator Fundamentals, Longitudinal Motion</a:t>
            </a:r>
            <a:endParaRPr lang="en-US">
              <a:latin typeface="+mn-lt"/>
            </a:endParaRPr>
          </a:p>
        </p:txBody>
      </p:sp>
      <p:sp>
        <p:nvSpPr>
          <p:cNvPr id="4" name="Slide Number Placeholder 15"/>
          <p:cNvSpPr>
            <a:spLocks noGrp="1"/>
          </p:cNvSpPr>
          <p:nvPr>
            <p:ph type="sldNum" sz="quarter" idx="12"/>
          </p:nvPr>
        </p:nvSpPr>
        <p:spPr/>
        <p:txBody>
          <a:bodyPr/>
          <a:lstStyle>
            <a:lvl1pPr>
              <a:defRPr/>
            </a:lvl1pPr>
          </a:lstStyle>
          <a:p>
            <a:pPr>
              <a:defRPr/>
            </a:pPr>
            <a:fld id="{7A871096-0617-41A5-9758-D80165640925}"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smtClean="0"/>
              <a:t>Click to edit Master title style</a:t>
            </a:r>
            <a:endParaRPr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E. Prebys - Accelerator Fundamentals, Longitudinal Motion</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B7584E87-2809-400F-A130-20751D1ABD7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5" name="Rectangle 4"/>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6" name="Rectangle 5"/>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smtClean="0"/>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7" name="Date Placeholder 4"/>
          <p:cNvSpPr>
            <a:spLocks noGrp="1"/>
          </p:cNvSpPr>
          <p:nvPr>
            <p:ph type="dt" sz="half" idx="10"/>
          </p:nvPr>
        </p:nvSpPr>
        <p:spPr/>
        <p:txBody>
          <a:bodyPr/>
          <a:lstStyle>
            <a:lvl1pPr>
              <a:defRPr/>
            </a:lvl1pPr>
            <a:extLst/>
          </a:lstStyle>
          <a:p>
            <a:pPr>
              <a:defRPr/>
            </a:pPr>
            <a:r>
              <a:rPr lang="en-US" smtClean="0"/>
              <a:t>USPAS, Ft. Collins, CO June 13-24, 2016</a:t>
            </a:r>
            <a:endParaRPr lang="en-US"/>
          </a:p>
        </p:txBody>
      </p:sp>
      <p:sp>
        <p:nvSpPr>
          <p:cNvPr id="8" name="Footer Placeholder 5"/>
          <p:cNvSpPr>
            <a:spLocks noGrp="1"/>
          </p:cNvSpPr>
          <p:nvPr>
            <p:ph type="ftr" sz="quarter" idx="11"/>
          </p:nvPr>
        </p:nvSpPr>
        <p:spPr/>
        <p:txBody>
          <a:bodyPr/>
          <a:lstStyle>
            <a:lvl1pPr>
              <a:defRPr/>
            </a:lvl1pPr>
            <a:extLst/>
          </a:lstStyle>
          <a:p>
            <a:pPr>
              <a:defRPr/>
            </a:pPr>
            <a:r>
              <a:rPr lang="en-US" smtClean="0"/>
              <a:t>E. Prebys - Accelerator Fundamentals, Longitudinal Motion</a:t>
            </a:r>
            <a:endParaRPr lang="en-US">
              <a:latin typeface="+mn-lt"/>
            </a:endParaRPr>
          </a:p>
        </p:txBody>
      </p:sp>
      <p:sp>
        <p:nvSpPr>
          <p:cNvPr id="9" name="Slide Number Placeholder 6"/>
          <p:cNvSpPr>
            <a:spLocks noGrp="1"/>
          </p:cNvSpPr>
          <p:nvPr>
            <p:ph type="sldNum" sz="quarter" idx="12"/>
          </p:nvPr>
        </p:nvSpPr>
        <p:spPr/>
        <p:txBody>
          <a:bodyPr/>
          <a:lstStyle>
            <a:lvl1pPr>
              <a:defRPr/>
            </a:lvl1pPr>
            <a:extLst/>
          </a:lstStyle>
          <a:p>
            <a:pPr>
              <a:defRPr/>
            </a:pPr>
            <a:fld id="{F58A0D8F-9A19-4D03-8318-653C6FCD8B95}"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defRPr/>
            </a:pPr>
            <a:endParaRPr lang="en-US"/>
          </a:p>
        </p:txBody>
      </p:sp>
      <p:sp>
        <p:nvSpPr>
          <p:cNvPr id="3" name="Title Placeholder 2"/>
          <p:cNvSpPr>
            <a:spLocks noGrp="1"/>
          </p:cNvSpPr>
          <p:nvPr>
            <p:ph type="title"/>
          </p:nvPr>
        </p:nvSpPr>
        <p:spPr>
          <a:xfrm>
            <a:off x="497135" y="134244"/>
            <a:ext cx="8262937" cy="441325"/>
          </a:xfrm>
          <a:prstGeom prst="rect">
            <a:avLst/>
          </a:prstGeom>
        </p:spPr>
        <p:txBody>
          <a:bodyPr vert="horz" lIns="45720" tIns="0" rIns="45720" bIns="0" anchor="b" anchorCtr="0">
            <a:noAutofit/>
          </a:bodyPr>
          <a:lstStyle>
            <a:extLst/>
          </a:lstStyle>
          <a:p>
            <a:r>
              <a:rPr lang="en-US" smtClean="0"/>
              <a:t>Click to edit Master title style</a:t>
            </a:r>
            <a:endParaRPr lang="en-US" dirty="0"/>
          </a:p>
        </p:txBody>
      </p:sp>
      <p:sp>
        <p:nvSpPr>
          <p:cNvPr id="1030" name="Text Placeholder 30"/>
          <p:cNvSpPr>
            <a:spLocks noGrp="1"/>
          </p:cNvSpPr>
          <p:nvPr>
            <p:ph type="body" idx="1"/>
          </p:nvPr>
        </p:nvSpPr>
        <p:spPr bwMode="auto">
          <a:xfrm>
            <a:off x="503776" y="690225"/>
            <a:ext cx="8251825" cy="5553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7" name="Date Placeholder 26"/>
          <p:cNvSpPr>
            <a:spLocks noGrp="1"/>
          </p:cNvSpPr>
          <p:nvPr>
            <p:ph type="dt" sz="half" idx="2"/>
          </p:nvPr>
        </p:nvSpPr>
        <p:spPr>
          <a:xfrm>
            <a:off x="5018690" y="6569076"/>
            <a:ext cx="3239263" cy="227012"/>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USPAS, Ft. Collins, CO June 13-24, 2016</a:t>
            </a:r>
            <a:endParaRPr lang="en-US" dirty="0"/>
          </a:p>
        </p:txBody>
      </p:sp>
      <p:sp>
        <p:nvSpPr>
          <p:cNvPr id="4" name="Footer Placeholder 3"/>
          <p:cNvSpPr>
            <a:spLocks noGrp="1"/>
          </p:cNvSpPr>
          <p:nvPr>
            <p:ph type="ftr" sz="quarter" idx="3"/>
          </p:nvPr>
        </p:nvSpPr>
        <p:spPr>
          <a:xfrm>
            <a:off x="457199" y="6564063"/>
            <a:ext cx="3905767" cy="2225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E. Prebys - Accelerator Fundamentals, Longitudinal Motion</a:t>
            </a:r>
            <a:endParaRPr lang="en-US">
              <a:latin typeface="+mn-lt"/>
            </a:endParaRPr>
          </a:p>
        </p:txBody>
      </p:sp>
      <p:sp>
        <p:nvSpPr>
          <p:cNvPr id="16" name="Slide Number Placeholder 15"/>
          <p:cNvSpPr>
            <a:spLocks noGrp="1"/>
          </p:cNvSpPr>
          <p:nvPr>
            <p:ph type="sldNum" sz="quarter" idx="4"/>
          </p:nvPr>
        </p:nvSpPr>
        <p:spPr>
          <a:xfrm>
            <a:off x="8337550" y="6534150"/>
            <a:ext cx="588963" cy="228600"/>
          </a:xfrm>
          <a:prstGeom prst="rect">
            <a:avLst/>
          </a:prstGeom>
        </p:spPr>
        <p:txBody>
          <a:bodyPr vert="horz" lIns="0" tIns="0" rIns="0" bIns="0" anchor="b"/>
          <a:lstStyle>
            <a:lvl1pPr algn="r" eaLnBrk="1" latinLnBrk="0" hangingPunct="1">
              <a:defRPr kumimoji="0" sz="1100">
                <a:solidFill>
                  <a:schemeClr val="tx2"/>
                </a:solidFill>
                <a:latin typeface="Arial" charset="0"/>
              </a:defRPr>
            </a:lvl1pPr>
            <a:extLst/>
          </a:lstStyle>
          <a:p>
            <a:pPr>
              <a:defRPr/>
            </a:pPr>
            <a:fld id="{61210FB4-E372-466D-A3EB-21FD966A10F2}" type="slidenum">
              <a:rPr lang="en-US"/>
              <a:pPr>
                <a:defRPr/>
              </a:pPr>
              <a:t>‹#›</a:t>
            </a:fld>
            <a:endParaRPr lang="en-US"/>
          </a:p>
        </p:txBody>
      </p:sp>
      <p:sp>
        <p:nvSpPr>
          <p:cNvPr id="8"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0" name="Picture 9" descr="FNAL_logo_sm.gif"/>
          <p:cNvPicPr>
            <a:picLocks noChangeAspect="1"/>
          </p:cNvPicPr>
          <p:nvPr userDrawn="1"/>
        </p:nvPicPr>
        <p:blipFill>
          <a:blip r:embed="rId14" cstate="print"/>
          <a:stretch>
            <a:fillRect/>
          </a:stretch>
        </p:blipFill>
        <p:spPr>
          <a:xfrm>
            <a:off x="0" y="1"/>
            <a:ext cx="371959" cy="381496"/>
          </a:xfrm>
          <a:prstGeom prst="rect">
            <a:avLst/>
          </a:prstGeom>
        </p:spPr>
      </p:pic>
    </p:spTree>
  </p:cSld>
  <p:clrMap bg1="lt1" tx1="dk1" bg2="lt2" tx2="dk2" accent1="accent1" accent2="accent2" accent3="accent3" accent4="accent4" accent5="accent5" accent6="accent6" hlink="hlink" folHlink="folHlink"/>
  <p:sldLayoutIdLst>
    <p:sldLayoutId id="2147483764" r:id="rId1"/>
    <p:sldLayoutId id="2147483757" r:id="rId2"/>
    <p:sldLayoutId id="2147483765" r:id="rId3"/>
    <p:sldLayoutId id="2147483758" r:id="rId4"/>
    <p:sldLayoutId id="2147483759" r:id="rId5"/>
    <p:sldLayoutId id="2147483760" r:id="rId6"/>
    <p:sldLayoutId id="2147483761" r:id="rId7"/>
    <p:sldLayoutId id="2147483762" r:id="rId8"/>
    <p:sldLayoutId id="2147483766" r:id="rId9"/>
    <p:sldLayoutId id="2147483763" r:id="rId10"/>
    <p:sldLayoutId id="2147483767" r:id="rId11"/>
  </p:sldLayoutIdLst>
  <p:transition xmlns:p14="http://schemas.microsoft.com/office/powerpoint/2010/main">
    <p:fade thruBlk="1"/>
  </p:transition>
  <p:timing>
    <p:tnLst>
      <p:par>
        <p:cTn xmlns:p14="http://schemas.microsoft.com/office/powerpoint/2010/main" id="1" dur="indefinite" restart="never" nodeType="tmRoot"/>
      </p:par>
    </p:tnLst>
  </p:timing>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eaLnBrk="1" fontAlgn="base" hangingPunct="1">
        <a:spcBef>
          <a:spcPct val="0"/>
        </a:spcBef>
        <a:spcAft>
          <a:spcPct val="0"/>
        </a:spcAft>
        <a:defRPr sz="2800" b="1">
          <a:solidFill>
            <a:schemeClr val="tx1"/>
          </a:solidFill>
          <a:latin typeface="Trebuchet MS" pitchFamily="34" charset="0"/>
        </a:defRPr>
      </a:lvl6pPr>
      <a:lvl7pPr marL="914400" algn="l" rtl="0" eaLnBrk="1" fontAlgn="base" hangingPunct="1">
        <a:spcBef>
          <a:spcPct val="0"/>
        </a:spcBef>
        <a:spcAft>
          <a:spcPct val="0"/>
        </a:spcAft>
        <a:defRPr sz="2800" b="1">
          <a:solidFill>
            <a:schemeClr val="tx1"/>
          </a:solidFill>
          <a:latin typeface="Trebuchet MS" pitchFamily="34" charset="0"/>
        </a:defRPr>
      </a:lvl7pPr>
      <a:lvl8pPr marL="1371600" algn="l" rtl="0" eaLnBrk="1" fontAlgn="base" hangingPunct="1">
        <a:spcBef>
          <a:spcPct val="0"/>
        </a:spcBef>
        <a:spcAft>
          <a:spcPct val="0"/>
        </a:spcAft>
        <a:defRPr sz="2800" b="1">
          <a:solidFill>
            <a:schemeClr val="tx1"/>
          </a:solidFill>
          <a:latin typeface="Trebuchet MS" pitchFamily="34" charset="0"/>
        </a:defRPr>
      </a:lvl8pPr>
      <a:lvl9pPr marL="1828800" algn="l" rtl="0" eaLnBrk="1" fontAlgn="base" hangingPunct="1">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charset="2"/>
        <a:buChar char="Ø"/>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charset="2"/>
        <a:buChar char="u"/>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charset="2"/>
        <a:buChar char="u"/>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Arial"/>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oleObject" Target="../embeddings/oleObject35.bin"/><Relationship Id="rId12" Type="http://schemas.openxmlformats.org/officeDocument/2006/relationships/image" Target="../media/image34.wmf"/><Relationship Id="rId13" Type="http://schemas.openxmlformats.org/officeDocument/2006/relationships/oleObject" Target="../embeddings/oleObject36.bin"/><Relationship Id="rId14" Type="http://schemas.openxmlformats.org/officeDocument/2006/relationships/image" Target="../media/image35.emf"/><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31.bin"/><Relationship Id="rId4" Type="http://schemas.openxmlformats.org/officeDocument/2006/relationships/image" Target="../media/image30.emf"/><Relationship Id="rId5" Type="http://schemas.openxmlformats.org/officeDocument/2006/relationships/oleObject" Target="../embeddings/oleObject32.bin"/><Relationship Id="rId6" Type="http://schemas.openxmlformats.org/officeDocument/2006/relationships/image" Target="../media/image31.wmf"/><Relationship Id="rId7" Type="http://schemas.openxmlformats.org/officeDocument/2006/relationships/oleObject" Target="../embeddings/oleObject33.bin"/><Relationship Id="rId8" Type="http://schemas.openxmlformats.org/officeDocument/2006/relationships/image" Target="../media/image32.wmf"/><Relationship Id="rId9" Type="http://schemas.openxmlformats.org/officeDocument/2006/relationships/oleObject" Target="../embeddings/oleObject34.bin"/><Relationship Id="rId10" Type="http://schemas.openxmlformats.org/officeDocument/2006/relationships/image" Target="../media/image33.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37.bin"/><Relationship Id="rId5" Type="http://schemas.openxmlformats.org/officeDocument/2006/relationships/image" Target="../media/image36.emf"/><Relationship Id="rId6" Type="http://schemas.openxmlformats.org/officeDocument/2006/relationships/oleObject" Target="../embeddings/oleObject38.bin"/><Relationship Id="rId7" Type="http://schemas.openxmlformats.org/officeDocument/2006/relationships/image" Target="../media/image37.wmf"/><Relationship Id="rId8" Type="http://schemas.openxmlformats.org/officeDocument/2006/relationships/oleObject" Target="../embeddings/oleObject39.bin"/><Relationship Id="rId9" Type="http://schemas.openxmlformats.org/officeDocument/2006/relationships/image" Target="../media/image38.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43.bin"/><Relationship Id="rId12" Type="http://schemas.openxmlformats.org/officeDocument/2006/relationships/image" Target="../media/image42.wmf"/><Relationship Id="rId13" Type="http://schemas.openxmlformats.org/officeDocument/2006/relationships/oleObject" Target="../embeddings/oleObject44.bin"/><Relationship Id="rId14" Type="http://schemas.openxmlformats.org/officeDocument/2006/relationships/image" Target="../media/image43.wmf"/><Relationship Id="rId15" Type="http://schemas.openxmlformats.org/officeDocument/2006/relationships/oleObject" Target="../embeddings/oleObject45.bin"/><Relationship Id="rId16" Type="http://schemas.openxmlformats.org/officeDocument/2006/relationships/image" Target="../media/image44.wmf"/><Relationship Id="rId17" Type="http://schemas.openxmlformats.org/officeDocument/2006/relationships/oleObject" Target="../embeddings/oleObject46.bin"/><Relationship Id="rId18" Type="http://schemas.openxmlformats.org/officeDocument/2006/relationships/image" Target="../media/image45.wmf"/><Relationship Id="rId1" Type="http://schemas.openxmlformats.org/officeDocument/2006/relationships/vmlDrawing" Target="../drawings/vmlDrawing10.vml"/><Relationship Id="rId2" Type="http://schemas.openxmlformats.org/officeDocument/2006/relationships/slideLayout" Target="../slideLayouts/slideLayout2.xml"/><Relationship Id="rId3" Type="http://schemas.openxmlformats.org/officeDocument/2006/relationships/oleObject" Target="../embeddings/oleObject40.bin"/><Relationship Id="rId4" Type="http://schemas.openxmlformats.org/officeDocument/2006/relationships/image" Target="../media/image39.wmf"/><Relationship Id="rId5" Type="http://schemas.openxmlformats.org/officeDocument/2006/relationships/oleObject" Target="../embeddings/oleObject41.bin"/><Relationship Id="rId6" Type="http://schemas.openxmlformats.org/officeDocument/2006/relationships/image" Target="../media/image40.wmf"/><Relationship Id="rId7" Type="http://schemas.openxmlformats.org/officeDocument/2006/relationships/image" Target="../media/image46.png"/><Relationship Id="rId8" Type="http://schemas.openxmlformats.org/officeDocument/2006/relationships/oleObject" Target="../embeddings/oleObject42.bin"/><Relationship Id="rId9" Type="http://schemas.openxmlformats.org/officeDocument/2006/relationships/image" Target="../media/image41.wmf"/><Relationship Id="rId10"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7.bin"/><Relationship Id="rId4" Type="http://schemas.openxmlformats.org/officeDocument/2006/relationships/image" Target="../media/image47.wmf"/><Relationship Id="rId5" Type="http://schemas.openxmlformats.org/officeDocument/2006/relationships/oleObject" Target="../embeddings/oleObject48.bin"/><Relationship Id="rId6" Type="http://schemas.openxmlformats.org/officeDocument/2006/relationships/image" Target="../media/image48.wmf"/><Relationship Id="rId7" Type="http://schemas.openxmlformats.org/officeDocument/2006/relationships/image" Target="../media/image50.jpeg"/><Relationship Id="rId8" Type="http://schemas.openxmlformats.org/officeDocument/2006/relationships/oleObject" Target="../embeddings/oleObject49.bin"/><Relationship Id="rId9" Type="http://schemas.openxmlformats.org/officeDocument/2006/relationships/image" Target="../media/image49.w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0.bin"/><Relationship Id="rId4" Type="http://schemas.openxmlformats.org/officeDocument/2006/relationships/image" Target="../media/image51.emf"/><Relationship Id="rId5" Type="http://schemas.openxmlformats.org/officeDocument/2006/relationships/image" Target="../media/image52.png"/><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 Type="http://schemas.openxmlformats.org/officeDocument/2006/relationships/oleObject" Target="../embeddings/oleObject55.bin"/><Relationship Id="rId12" Type="http://schemas.openxmlformats.org/officeDocument/2006/relationships/image" Target="../media/image57.emf"/><Relationship Id="rId1" Type="http://schemas.openxmlformats.org/officeDocument/2006/relationships/vmlDrawing" Target="../drawings/vmlDrawing13.vml"/><Relationship Id="rId2" Type="http://schemas.openxmlformats.org/officeDocument/2006/relationships/slideLayout" Target="../slideLayouts/slideLayout2.xml"/><Relationship Id="rId3" Type="http://schemas.openxmlformats.org/officeDocument/2006/relationships/oleObject" Target="../embeddings/oleObject51.bin"/><Relationship Id="rId4" Type="http://schemas.openxmlformats.org/officeDocument/2006/relationships/image" Target="../media/image53.wmf"/><Relationship Id="rId5" Type="http://schemas.openxmlformats.org/officeDocument/2006/relationships/oleObject" Target="../embeddings/oleObject52.bin"/><Relationship Id="rId6" Type="http://schemas.openxmlformats.org/officeDocument/2006/relationships/image" Target="../media/image54.wmf"/><Relationship Id="rId7" Type="http://schemas.openxmlformats.org/officeDocument/2006/relationships/oleObject" Target="../embeddings/oleObject53.bin"/><Relationship Id="rId8" Type="http://schemas.openxmlformats.org/officeDocument/2006/relationships/image" Target="../media/image55.wmf"/><Relationship Id="rId9" Type="http://schemas.openxmlformats.org/officeDocument/2006/relationships/oleObject" Target="../embeddings/oleObject54.bin"/><Relationship Id="rId10" Type="http://schemas.openxmlformats.org/officeDocument/2006/relationships/image" Target="../media/image56.w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8.png"/><Relationship Id="rId5" Type="http://schemas.openxmlformats.org/officeDocument/2006/relationships/image" Target="../media/image59.png"/><Relationship Id="rId1" Type="http://schemas.microsoft.com/office/2007/relationships/media" Target="../media/media1.gif"/><Relationship Id="rId2" Type="http://schemas.openxmlformats.org/officeDocument/2006/relationships/video" Target="../media/media1.gi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6.bin"/><Relationship Id="rId4" Type="http://schemas.openxmlformats.org/officeDocument/2006/relationships/image" Target="../media/image60.wmf"/><Relationship Id="rId5" Type="http://schemas.openxmlformats.org/officeDocument/2006/relationships/oleObject" Target="../embeddings/oleObject57.bin"/><Relationship Id="rId6" Type="http://schemas.openxmlformats.org/officeDocument/2006/relationships/image" Target="../media/image61.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8.bin"/><Relationship Id="rId4" Type="http://schemas.openxmlformats.org/officeDocument/2006/relationships/image" Target="../media/image62.wmf"/><Relationship Id="rId5" Type="http://schemas.openxmlformats.org/officeDocument/2006/relationships/oleObject" Target="../embeddings/oleObject59.bin"/><Relationship Id="rId6" Type="http://schemas.openxmlformats.org/officeDocument/2006/relationships/image" Target="../media/image63.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media" Target="../media/media3.mp4"/><Relationship Id="rId4" Type="http://schemas.openxmlformats.org/officeDocument/2006/relationships/video" Target="../media/media3.mp4"/><Relationship Id="rId5" Type="http://schemas.microsoft.com/office/2007/relationships/media" Target="../media/media4.mp4"/><Relationship Id="rId6" Type="http://schemas.openxmlformats.org/officeDocument/2006/relationships/video" Target="../media/media4.mp4"/><Relationship Id="rId7" Type="http://schemas.microsoft.com/office/2007/relationships/media" Target="../media/media5.mp4"/><Relationship Id="rId8" Type="http://schemas.openxmlformats.org/officeDocument/2006/relationships/video" Target="../media/media5.mp4"/><Relationship Id="rId9" Type="http://schemas.openxmlformats.org/officeDocument/2006/relationships/slideLayout" Target="../slideLayouts/slideLayout2.xml"/><Relationship Id="rId10" Type="http://schemas.openxmlformats.org/officeDocument/2006/relationships/image" Target="../media/image64.png"/><Relationship Id="rId1" Type="http://schemas.microsoft.com/office/2007/relationships/media" Target="../media/media2.mp4"/><Relationship Id="rId2" Type="http://schemas.openxmlformats.org/officeDocument/2006/relationships/video" Target="../media/media2.mp4"/></Relationships>
</file>

<file path=ppt/slides/_rels/slide2.xml.rels><?xml version="1.0" encoding="UTF-8" standalone="yes"?>
<Relationships xmlns="http://schemas.openxmlformats.org/package/2006/relationships"><Relationship Id="rId11" Type="http://schemas.openxmlformats.org/officeDocument/2006/relationships/oleObject" Target="../embeddings/oleObject6.bin"/><Relationship Id="rId12" Type="http://schemas.openxmlformats.org/officeDocument/2006/relationships/image" Target="../media/image5.wmf"/><Relationship Id="rId13" Type="http://schemas.openxmlformats.org/officeDocument/2006/relationships/oleObject" Target="../embeddings/oleObject7.bin"/><Relationship Id="rId14" Type="http://schemas.openxmlformats.org/officeDocument/2006/relationships/image" Target="../media/image6.w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3.wmf"/><Relationship Id="rId6" Type="http://schemas.openxmlformats.org/officeDocument/2006/relationships/oleObject" Target="../embeddings/oleObject2.bin"/><Relationship Id="rId7" Type="http://schemas.openxmlformats.org/officeDocument/2006/relationships/oleObject" Target="../embeddings/oleObject3.bin"/><Relationship Id="rId8" Type="http://schemas.openxmlformats.org/officeDocument/2006/relationships/oleObject" Target="../embeddings/oleObject4.bin"/><Relationship Id="rId9" Type="http://schemas.openxmlformats.org/officeDocument/2006/relationships/image" Target="../media/image4.wmf"/><Relationship Id="rId10"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oleObject" Target="../embeddings/oleObject60.bin"/><Relationship Id="rId5" Type="http://schemas.openxmlformats.org/officeDocument/2006/relationships/image" Target="../media/image65.wmf"/><Relationship Id="rId6" Type="http://schemas.openxmlformats.org/officeDocument/2006/relationships/oleObject" Target="../embeddings/oleObject61.bin"/><Relationship Id="rId7" Type="http://schemas.openxmlformats.org/officeDocument/2006/relationships/image" Target="../media/image66.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2.bin"/><Relationship Id="rId4" Type="http://schemas.openxmlformats.org/officeDocument/2006/relationships/image" Target="../media/image67.wmf"/><Relationship Id="rId5" Type="http://schemas.openxmlformats.org/officeDocument/2006/relationships/chart" Target="../charts/chart2.xml"/><Relationship Id="rId6" Type="http://schemas.openxmlformats.org/officeDocument/2006/relationships/chart" Target="../charts/chart3.xml"/><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7.gif"/><Relationship Id="rId4" Type="http://schemas.openxmlformats.org/officeDocument/2006/relationships/video" Target="../media/media7.gif"/><Relationship Id="rId5" Type="http://schemas.microsoft.com/office/2007/relationships/media" Target="../media/media8.gif"/><Relationship Id="rId6" Type="http://schemas.openxmlformats.org/officeDocument/2006/relationships/video" Target="../media/media8.gif"/><Relationship Id="rId7" Type="http://schemas.openxmlformats.org/officeDocument/2006/relationships/slideLayout" Target="../slideLayouts/slideLayout2.xml"/><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 Type="http://schemas.microsoft.com/office/2007/relationships/media" Target="../media/media6.gif"/><Relationship Id="rId2" Type="http://schemas.openxmlformats.org/officeDocument/2006/relationships/video" Target="../media/media6.gi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3.bin"/><Relationship Id="rId4" Type="http://schemas.openxmlformats.org/officeDocument/2006/relationships/image" Target="../media/image71.emf"/><Relationship Id="rId5" Type="http://schemas.openxmlformats.org/officeDocument/2006/relationships/chart" Target="../charts/chart4.xml"/><Relationship Id="rId6" Type="http://schemas.openxmlformats.org/officeDocument/2006/relationships/chart" Target="../charts/chart5.xml"/><Relationship Id="rId7" Type="http://schemas.openxmlformats.org/officeDocument/2006/relationships/chart" Target="../charts/chart6.xml"/><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2.png"/><Relationship Id="rId1" Type="http://schemas.microsoft.com/office/2007/relationships/media" Target="../media/media9.gif"/><Relationship Id="rId2" Type="http://schemas.openxmlformats.org/officeDocument/2006/relationships/video" Target="../media/media9.gif"/></Relationships>
</file>

<file path=ppt/slides/_rels/slide25.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oleObject" Target="../embeddings/oleObject64.bin"/><Relationship Id="rId5" Type="http://schemas.openxmlformats.org/officeDocument/2006/relationships/image" Target="../media/image73.wmf"/><Relationship Id="rId6" Type="http://schemas.openxmlformats.org/officeDocument/2006/relationships/oleObject" Target="../embeddings/oleObject65.bin"/><Relationship Id="rId7" Type="http://schemas.openxmlformats.org/officeDocument/2006/relationships/image" Target="../media/image74.wmf"/><Relationship Id="rId8" Type="http://schemas.openxmlformats.org/officeDocument/2006/relationships/oleObject" Target="../embeddings/oleObject66.bin"/><Relationship Id="rId9" Type="http://schemas.openxmlformats.org/officeDocument/2006/relationships/image" Target="../media/image75.wmf"/><Relationship Id="rId10" Type="http://schemas.openxmlformats.org/officeDocument/2006/relationships/oleObject" Target="../embeddings/oleObject67.bin"/><Relationship Id="rId11" Type="http://schemas.openxmlformats.org/officeDocument/2006/relationships/image" Target="../media/image76.w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oleObject" Target="../embeddings/oleObject68.bin"/><Relationship Id="rId5" Type="http://schemas.openxmlformats.org/officeDocument/2006/relationships/image" Target="../media/image78.wmf"/><Relationship Id="rId6" Type="http://schemas.openxmlformats.org/officeDocument/2006/relationships/oleObject" Target="../embeddings/oleObject69.bin"/><Relationship Id="rId7" Type="http://schemas.openxmlformats.org/officeDocument/2006/relationships/image" Target="../media/image79.wmf"/><Relationship Id="rId8" Type="http://schemas.openxmlformats.org/officeDocument/2006/relationships/oleObject" Target="../embeddings/oleObject70.bin"/><Relationship Id="rId9" Type="http://schemas.openxmlformats.org/officeDocument/2006/relationships/image" Target="../media/image80.wmf"/><Relationship Id="rId10" Type="http://schemas.openxmlformats.org/officeDocument/2006/relationships/oleObject" Target="../embeddings/oleObject71.bin"/><Relationship Id="rId11" Type="http://schemas.openxmlformats.org/officeDocument/2006/relationships/image" Target="../media/image81.w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72.bin"/><Relationship Id="rId4" Type="http://schemas.openxmlformats.org/officeDocument/2006/relationships/image" Target="../media/image83.wmf"/><Relationship Id="rId5" Type="http://schemas.openxmlformats.org/officeDocument/2006/relationships/image" Target="../media/image85.png"/><Relationship Id="rId6" Type="http://schemas.openxmlformats.org/officeDocument/2006/relationships/oleObject" Target="../embeddings/oleObject73.bin"/><Relationship Id="rId7" Type="http://schemas.openxmlformats.org/officeDocument/2006/relationships/image" Target="../media/image84.w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 Type="http://schemas.openxmlformats.org/officeDocument/2006/relationships/oleObject" Target="../embeddings/oleObject78.bin"/><Relationship Id="rId12" Type="http://schemas.openxmlformats.org/officeDocument/2006/relationships/image" Target="../media/image90.wmf"/><Relationship Id="rId1" Type="http://schemas.openxmlformats.org/officeDocument/2006/relationships/vmlDrawing" Target="../drawings/vmlDrawing22.vml"/><Relationship Id="rId2" Type="http://schemas.openxmlformats.org/officeDocument/2006/relationships/slideLayout" Target="../slideLayouts/slideLayout2.xml"/><Relationship Id="rId3" Type="http://schemas.openxmlformats.org/officeDocument/2006/relationships/oleObject" Target="../embeddings/oleObject74.bin"/><Relationship Id="rId4" Type="http://schemas.openxmlformats.org/officeDocument/2006/relationships/image" Target="../media/image86.wmf"/><Relationship Id="rId5" Type="http://schemas.openxmlformats.org/officeDocument/2006/relationships/oleObject" Target="../embeddings/oleObject75.bin"/><Relationship Id="rId6" Type="http://schemas.openxmlformats.org/officeDocument/2006/relationships/image" Target="../media/image87.wmf"/><Relationship Id="rId7" Type="http://schemas.openxmlformats.org/officeDocument/2006/relationships/oleObject" Target="../embeddings/oleObject76.bin"/><Relationship Id="rId8" Type="http://schemas.openxmlformats.org/officeDocument/2006/relationships/image" Target="../media/image88.wmf"/><Relationship Id="rId9" Type="http://schemas.openxmlformats.org/officeDocument/2006/relationships/oleObject" Target="../embeddings/oleObject77.bin"/><Relationship Id="rId10" Type="http://schemas.openxmlformats.org/officeDocument/2006/relationships/image" Target="../media/image89.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9.bin"/><Relationship Id="rId4" Type="http://schemas.openxmlformats.org/officeDocument/2006/relationships/image" Target="../media/image91.wmf"/><Relationship Id="rId5" Type="http://schemas.openxmlformats.org/officeDocument/2006/relationships/oleObject" Target="../embeddings/oleObject80.bin"/><Relationship Id="rId6" Type="http://schemas.openxmlformats.org/officeDocument/2006/relationships/image" Target="../media/image92.w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95.jpeg"/><Relationship Id="rId4" Type="http://schemas.openxmlformats.org/officeDocument/2006/relationships/oleObject" Target="../embeddings/oleObject81.bin"/><Relationship Id="rId5" Type="http://schemas.openxmlformats.org/officeDocument/2006/relationships/image" Target="../media/image93.wmf"/><Relationship Id="rId6" Type="http://schemas.openxmlformats.org/officeDocument/2006/relationships/oleObject" Target="../embeddings/oleObject82.bin"/><Relationship Id="rId7" Type="http://schemas.openxmlformats.org/officeDocument/2006/relationships/image" Target="../media/image94.wmf"/><Relationship Id="rId8" Type="http://schemas.openxmlformats.org/officeDocument/2006/relationships/image" Target="../media/image96.jpeg"/><Relationship Id="rId9" Type="http://schemas.openxmlformats.org/officeDocument/2006/relationships/image" Target="../media/image97.jpeg"/><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oleObject" Target="../embeddings/oleObject83.bin"/><Relationship Id="rId5" Type="http://schemas.openxmlformats.org/officeDocument/2006/relationships/image" Target="../media/image98.wmf"/><Relationship Id="rId6" Type="http://schemas.openxmlformats.org/officeDocument/2006/relationships/oleObject" Target="../embeddings/oleObject84.bin"/><Relationship Id="rId7" Type="http://schemas.openxmlformats.org/officeDocument/2006/relationships/image" Target="../media/image99.wmf"/><Relationship Id="rId8" Type="http://schemas.openxmlformats.org/officeDocument/2006/relationships/oleObject" Target="../embeddings/oleObject85.bin"/><Relationship Id="rId9" Type="http://schemas.openxmlformats.org/officeDocument/2006/relationships/image" Target="../media/image100.w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oleObject" Target="../embeddings/oleObject86.bin"/><Relationship Id="rId5" Type="http://schemas.openxmlformats.org/officeDocument/2006/relationships/image" Target="../media/image102.wmf"/><Relationship Id="rId6" Type="http://schemas.openxmlformats.org/officeDocument/2006/relationships/oleObject" Target="../embeddings/oleObject87.bin"/><Relationship Id="rId7" Type="http://schemas.openxmlformats.org/officeDocument/2006/relationships/image" Target="../media/image103.w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emf"/><Relationship Id="rId3" Type="http://schemas.openxmlformats.org/officeDocument/2006/relationships/image" Target="../media/image10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image" Target="../media/image1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gif"/><Relationship Id="rId3" Type="http://schemas.openxmlformats.org/officeDocument/2006/relationships/image" Target="../media/image112.jpeg"/></Relationships>
</file>

<file path=ppt/slides/_rels/slide37.xml.rels><?xml version="1.0" encoding="UTF-8" standalone="yes"?>
<Relationships xmlns="http://schemas.openxmlformats.org/package/2006/relationships"><Relationship Id="rId3" Type="http://schemas.openxmlformats.org/officeDocument/2006/relationships/image" Target="../media/image114.jpeg"/><Relationship Id="rId4" Type="http://schemas.openxmlformats.org/officeDocument/2006/relationships/image" Target="../media/image115.jpeg"/><Relationship Id="rId1" Type="http://schemas.openxmlformats.org/officeDocument/2006/relationships/slideLayout" Target="../slideLayouts/slideLayout2.xml"/><Relationship Id="rId2" Type="http://schemas.openxmlformats.org/officeDocument/2006/relationships/image" Target="../media/image113.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8.bin"/><Relationship Id="rId5" Type="http://schemas.openxmlformats.org/officeDocument/2006/relationships/image" Target="../media/image4.wmf"/><Relationship Id="rId6" Type="http://schemas.openxmlformats.org/officeDocument/2006/relationships/oleObject" Target="../embeddings/oleObject9.bin"/><Relationship Id="rId7" Type="http://schemas.openxmlformats.org/officeDocument/2006/relationships/image" Target="../media/image9.emf"/><Relationship Id="rId8" Type="http://schemas.openxmlformats.org/officeDocument/2006/relationships/oleObject" Target="../embeddings/oleObject10.bin"/><Relationship Id="rId9" Type="http://schemas.openxmlformats.org/officeDocument/2006/relationships/image" Target="../media/image10.wmf"/><Relationship Id="rId10" Type="http://schemas.openxmlformats.org/officeDocument/2006/relationships/oleObject" Target="../embeddings/oleObject11.bin"/><Relationship Id="rId11"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2.emf"/><Relationship Id="rId5" Type="http://schemas.openxmlformats.org/officeDocument/2006/relationships/oleObject" Target="../embeddings/oleObject13.bin"/><Relationship Id="rId6" Type="http://schemas.openxmlformats.org/officeDocument/2006/relationships/image" Target="../media/image13.wmf"/><Relationship Id="rId7" Type="http://schemas.openxmlformats.org/officeDocument/2006/relationships/oleObject" Target="../embeddings/oleObject14.bin"/><Relationship Id="rId8" Type="http://schemas.openxmlformats.org/officeDocument/2006/relationships/image" Target="../media/image1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5.bin"/><Relationship Id="rId5" Type="http://schemas.openxmlformats.org/officeDocument/2006/relationships/image" Target="../media/image15.wmf"/><Relationship Id="rId6" Type="http://schemas.openxmlformats.org/officeDocument/2006/relationships/oleObject" Target="../embeddings/oleObject16.bin"/><Relationship Id="rId7" Type="http://schemas.openxmlformats.org/officeDocument/2006/relationships/image" Target="../media/image1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image" Target="../media/image20.emf"/><Relationship Id="rId12" Type="http://schemas.openxmlformats.org/officeDocument/2006/relationships/oleObject" Target="../embeddings/oleObject21.bin"/><Relationship Id="rId13" Type="http://schemas.openxmlformats.org/officeDocument/2006/relationships/oleObject" Target="../embeddings/oleObject22.bin"/><Relationship Id="rId14" Type="http://schemas.openxmlformats.org/officeDocument/2006/relationships/image" Target="../media/image21.emf"/><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notesSlide" Target="../notesSlides/notesSlide5.xml"/><Relationship Id="rId4" Type="http://schemas.openxmlformats.org/officeDocument/2006/relationships/oleObject" Target="../embeddings/oleObject17.bin"/><Relationship Id="rId5" Type="http://schemas.openxmlformats.org/officeDocument/2006/relationships/image" Target="../media/image17.emf"/><Relationship Id="rId6" Type="http://schemas.openxmlformats.org/officeDocument/2006/relationships/oleObject" Target="../embeddings/oleObject18.bin"/><Relationship Id="rId7" Type="http://schemas.openxmlformats.org/officeDocument/2006/relationships/image" Target="../media/image18.emf"/><Relationship Id="rId8" Type="http://schemas.openxmlformats.org/officeDocument/2006/relationships/oleObject" Target="../embeddings/oleObject19.bin"/><Relationship Id="rId9" Type="http://schemas.openxmlformats.org/officeDocument/2006/relationships/image" Target="../media/image19.emf"/><Relationship Id="rId10" Type="http://schemas.openxmlformats.org/officeDocument/2006/relationships/oleObject" Target="../embeddings/oleObject20.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23.bin"/><Relationship Id="rId5" Type="http://schemas.openxmlformats.org/officeDocument/2006/relationships/image" Target="../media/image22.emf"/><Relationship Id="rId6" Type="http://schemas.openxmlformats.org/officeDocument/2006/relationships/oleObject" Target="../embeddings/oleObject24.bin"/><Relationship Id="rId7" Type="http://schemas.openxmlformats.org/officeDocument/2006/relationships/image" Target="../media/image23.emf"/><Relationship Id="rId8" Type="http://schemas.openxmlformats.org/officeDocument/2006/relationships/oleObject" Target="../embeddings/oleObject25.bin"/><Relationship Id="rId9" Type="http://schemas.openxmlformats.org/officeDocument/2006/relationships/image" Target="../media/image24.emf"/><Relationship Id="rId10" Type="http://schemas.openxmlformats.org/officeDocument/2006/relationships/oleObject" Target="../embeddings/oleObject26.bin"/><Relationship Id="rId11" Type="http://schemas.openxmlformats.org/officeDocument/2006/relationships/image" Target="../media/image2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26.emf"/><Relationship Id="rId5" Type="http://schemas.openxmlformats.org/officeDocument/2006/relationships/oleObject" Target="../embeddings/oleObject28.bin"/><Relationship Id="rId6" Type="http://schemas.openxmlformats.org/officeDocument/2006/relationships/image" Target="../media/image27.wmf"/><Relationship Id="rId7" Type="http://schemas.openxmlformats.org/officeDocument/2006/relationships/oleObject" Target="../embeddings/oleObject29.bin"/><Relationship Id="rId8" Type="http://schemas.openxmlformats.org/officeDocument/2006/relationships/image" Target="../media/image28.wmf"/><Relationship Id="rId9" Type="http://schemas.openxmlformats.org/officeDocument/2006/relationships/oleObject" Target="../embeddings/oleObject30.bin"/><Relationship Id="rId10" Type="http://schemas.openxmlformats.org/officeDocument/2006/relationships/image" Target="../media/image29.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ctrTitle"/>
          </p:nvPr>
        </p:nvSpPr>
        <p:spPr>
          <a:xfrm>
            <a:off x="1708879" y="533400"/>
            <a:ext cx="6763389" cy="2868168"/>
          </a:xfrm>
        </p:spPr>
        <p:txBody>
          <a:bodyPr/>
          <a:lstStyle/>
          <a:p>
            <a:pPr eaLnBrk="1" hangingPunct="1">
              <a:defRPr/>
            </a:pPr>
            <a:r>
              <a:rPr lang="en-US" dirty="0" smtClean="0"/>
              <a:t>Longitudinal Motion</a:t>
            </a:r>
            <a:endParaRPr lang="en-US" dirty="0"/>
          </a:p>
        </p:txBody>
      </p:sp>
      <p:sp>
        <p:nvSpPr>
          <p:cNvPr id="8195" name="Rectangle 5"/>
          <p:cNvSpPr>
            <a:spLocks noGrp="1" noChangeArrowheads="1"/>
          </p:cNvSpPr>
          <p:nvPr>
            <p:ph type="subTitle" idx="1"/>
          </p:nvPr>
        </p:nvSpPr>
        <p:spPr>
          <a:xfrm>
            <a:off x="3354388" y="3540125"/>
            <a:ext cx="5114925" cy="1101725"/>
          </a:xfrm>
        </p:spPr>
        <p:txBody>
          <a:bodyPr/>
          <a:lstStyle/>
          <a:p>
            <a:pPr eaLnBrk="1" hangingPunct="1"/>
            <a:r>
              <a:rPr lang="en-US" smtClean="0"/>
              <a:t>Eric Prebys, FNAL</a:t>
            </a:r>
          </a:p>
        </p:txBody>
      </p:sp>
    </p:spTree>
    <p:extLst>
      <p:ext uri="{BB962C8B-B14F-4D97-AF65-F5344CB8AC3E}">
        <p14:creationId xmlns:p14="http://schemas.microsoft.com/office/powerpoint/2010/main" val="104079718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1"/>
            <a:ext cx="8251825" cy="533400"/>
          </a:xfrm>
        </p:spPr>
        <p:txBody>
          <a:bodyPr/>
          <a:lstStyle/>
          <a:p>
            <a:r>
              <a:rPr lang="en-US" sz="1800" dirty="0" smtClean="0"/>
              <a:t>We can define an invariant of the motion as</a:t>
            </a:r>
          </a:p>
          <a:p>
            <a:endParaRPr lang="en-US" sz="1800" dirty="0" smtClean="0"/>
          </a:p>
          <a:p>
            <a:endParaRPr lang="en-US" sz="1800" dirty="0" smtClean="0"/>
          </a:p>
          <a:p>
            <a:endParaRPr lang="en-US" sz="1800" dirty="0" smtClean="0"/>
          </a:p>
          <a:p>
            <a:endParaRPr lang="en-US" sz="1800" dirty="0" smtClean="0">
              <a:latin typeface="Symbol" pitchFamily="18" charset="2"/>
            </a:endParaRPr>
          </a:p>
          <a:p>
            <a:endParaRPr lang="en-US" sz="1800" dirty="0" smtClean="0"/>
          </a:p>
          <a:p>
            <a:endParaRPr lang="en-US" sz="1800" dirty="0" smtClean="0"/>
          </a:p>
          <a:p>
            <a:r>
              <a:rPr lang="en-US" sz="1800" dirty="0" smtClean="0"/>
              <a:t>What about the behavior of </a:t>
            </a:r>
            <a:r>
              <a:rPr lang="en-US" sz="1800" i="1" dirty="0" err="1" smtClean="0">
                <a:latin typeface="Symbol" pitchFamily="18" charset="2"/>
              </a:rPr>
              <a:t>Δ</a:t>
            </a:r>
            <a:r>
              <a:rPr lang="en-US" sz="1800" i="1" dirty="0" err="1" smtClean="0"/>
              <a:t>t</a:t>
            </a:r>
            <a:r>
              <a:rPr lang="en-US" sz="1800" dirty="0" smtClean="0"/>
              <a:t> and </a:t>
            </a:r>
            <a:r>
              <a:rPr lang="en-US" sz="1800" i="1" dirty="0" smtClean="0">
                <a:latin typeface="Symbol" pitchFamily="18" charset="2"/>
              </a:rPr>
              <a:t>Δ</a:t>
            </a:r>
            <a:r>
              <a:rPr lang="en-US" sz="1800" i="1" dirty="0" smtClean="0"/>
              <a:t>E</a:t>
            </a:r>
            <a:r>
              <a:rPr lang="en-US" sz="1800" dirty="0" smtClean="0"/>
              <a:t> separately?</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Note that for </a:t>
            </a:r>
            <a:r>
              <a:rPr lang="en-US" sz="1800" dirty="0" err="1" smtClean="0"/>
              <a:t>linacs</a:t>
            </a:r>
            <a:r>
              <a:rPr lang="en-US" sz="1800" dirty="0" smtClean="0"/>
              <a:t> or well-below transition</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graphicFrame>
        <p:nvGraphicFramePr>
          <p:cNvPr id="8194" name="Object 2"/>
          <p:cNvGraphicFramePr>
            <a:graphicFrameLocks noChangeAspect="1"/>
          </p:cNvGraphicFramePr>
          <p:nvPr>
            <p:extLst>
              <p:ext uri="{D42A27DB-BD31-4B8C-83A1-F6EECF244321}">
                <p14:modId xmlns:p14="http://schemas.microsoft.com/office/powerpoint/2010/main" val="3299606970"/>
              </p:ext>
            </p:extLst>
          </p:nvPr>
        </p:nvGraphicFramePr>
        <p:xfrm>
          <a:off x="849313" y="762000"/>
          <a:ext cx="3992562" cy="793750"/>
        </p:xfrm>
        <a:graphic>
          <a:graphicData uri="http://schemas.openxmlformats.org/presentationml/2006/ole">
            <mc:AlternateContent xmlns:mc="http://schemas.openxmlformats.org/markup-compatibility/2006">
              <mc:Choice xmlns:v="urn:schemas-microsoft-com:vml" Requires="v">
                <p:oleObj spid="_x0000_s557327" name="Equation" r:id="rId3" imgW="2171700" imgH="431800" progId="Equation.DSMT4">
                  <p:embed/>
                </p:oleObj>
              </mc:Choice>
              <mc:Fallback>
                <p:oleObj name="Equation" r:id="rId3" imgW="2171700" imgH="431800" progId="Equation.DSMT4">
                  <p:embed/>
                  <p:pic>
                    <p:nvPicPr>
                      <p:cNvPr id="0" name=""/>
                      <p:cNvPicPr>
                        <a:picLocks noChangeAspect="1" noChangeArrowheads="1"/>
                      </p:cNvPicPr>
                      <p:nvPr/>
                    </p:nvPicPr>
                    <p:blipFill>
                      <a:blip r:embed="rId4"/>
                      <a:srcRect/>
                      <a:stretch>
                        <a:fillRect/>
                      </a:stretch>
                    </p:blipFill>
                    <p:spPr bwMode="auto">
                      <a:xfrm>
                        <a:off x="849313" y="762000"/>
                        <a:ext cx="399256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Oval 7"/>
          <p:cNvSpPr/>
          <p:nvPr/>
        </p:nvSpPr>
        <p:spPr>
          <a:xfrm>
            <a:off x="6126701" y="510398"/>
            <a:ext cx="405327" cy="109182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6329149" y="384412"/>
            <a:ext cx="27296" cy="1405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715000" y="1066800"/>
            <a:ext cx="1310185" cy="27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Object 12"/>
          <p:cNvGraphicFramePr>
            <a:graphicFrameLocks noChangeAspect="1"/>
          </p:cNvGraphicFramePr>
          <p:nvPr/>
        </p:nvGraphicFramePr>
        <p:xfrm>
          <a:off x="6781800" y="990600"/>
          <a:ext cx="408214" cy="381000"/>
        </p:xfrm>
        <a:graphic>
          <a:graphicData uri="http://schemas.openxmlformats.org/presentationml/2006/ole">
            <mc:AlternateContent xmlns:mc="http://schemas.openxmlformats.org/markup-compatibility/2006">
              <mc:Choice xmlns:v="urn:schemas-microsoft-com:vml" Requires="v">
                <p:oleObj spid="_x0000_s557328" name="Equation" r:id="rId5" imgW="190440" imgH="177480" progId="Equation.3">
                  <p:embed/>
                </p:oleObj>
              </mc:Choice>
              <mc:Fallback>
                <p:oleObj name="Equation" r:id="rId5" imgW="19044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1800" y="990600"/>
                        <a:ext cx="408214"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4"/>
          <p:cNvGraphicFramePr>
            <a:graphicFrameLocks noChangeAspect="1"/>
          </p:cNvGraphicFramePr>
          <p:nvPr/>
        </p:nvGraphicFramePr>
        <p:xfrm>
          <a:off x="6346825" y="165100"/>
          <a:ext cx="517525" cy="354013"/>
        </p:xfrm>
        <a:graphic>
          <a:graphicData uri="http://schemas.openxmlformats.org/presentationml/2006/ole">
            <mc:AlternateContent xmlns:mc="http://schemas.openxmlformats.org/markup-compatibility/2006">
              <mc:Choice xmlns:v="urn:schemas-microsoft-com:vml" Requires="v">
                <p:oleObj spid="_x0000_s557329" name="Equation" r:id="rId7" imgW="241200" imgH="164880" progId="Equation.3">
                  <p:embed/>
                </p:oleObj>
              </mc:Choice>
              <mc:Fallback>
                <p:oleObj name="Equation" r:id="rId7" imgW="24120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6825" y="165100"/>
                        <a:ext cx="517525"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6781800" y="1524000"/>
            <a:ext cx="1905000" cy="369332"/>
          </a:xfrm>
          <a:prstGeom prst="rect">
            <a:avLst/>
          </a:prstGeom>
          <a:noFill/>
        </p:spPr>
        <p:txBody>
          <a:bodyPr wrap="square" rtlCol="0">
            <a:spAutoFit/>
          </a:bodyPr>
          <a:lstStyle/>
          <a:p>
            <a:r>
              <a:rPr lang="en-US" sz="1800" dirty="0" smtClean="0">
                <a:solidFill>
                  <a:srgbClr val="C00000"/>
                </a:solidFill>
                <a:latin typeface="+mn-lt"/>
              </a:rPr>
              <a:t>Area=</a:t>
            </a:r>
            <a:r>
              <a:rPr lang="en-US" sz="1800" dirty="0" err="1" smtClean="0">
                <a:solidFill>
                  <a:srgbClr val="C00000"/>
                </a:solidFill>
                <a:latin typeface="Symbol" pitchFamily="18" charset="2"/>
              </a:rPr>
              <a:t>pε</a:t>
            </a:r>
            <a:r>
              <a:rPr lang="en-US" sz="1800" baseline="-25000" dirty="0" err="1" smtClean="0">
                <a:solidFill>
                  <a:srgbClr val="C00000"/>
                </a:solidFill>
                <a:latin typeface="+mn-lt"/>
              </a:rPr>
              <a:t>L</a:t>
            </a:r>
            <a:endParaRPr lang="en-US" sz="1800" dirty="0" smtClean="0">
              <a:solidFill>
                <a:srgbClr val="C00000"/>
              </a:solidFill>
              <a:latin typeface="Symbol" pitchFamily="18" charset="2"/>
            </a:endParaRPr>
          </a:p>
        </p:txBody>
      </p:sp>
      <p:cxnSp>
        <p:nvCxnSpPr>
          <p:cNvPr id="17" name="Straight Arrow Connector 16"/>
          <p:cNvCxnSpPr/>
          <p:nvPr/>
        </p:nvCxnSpPr>
        <p:spPr>
          <a:xfrm flipH="1" flipV="1">
            <a:off x="6400800" y="1219200"/>
            <a:ext cx="3810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67200" y="1752600"/>
            <a:ext cx="1676400" cy="646331"/>
          </a:xfrm>
          <a:prstGeom prst="rect">
            <a:avLst/>
          </a:prstGeom>
          <a:noFill/>
        </p:spPr>
        <p:txBody>
          <a:bodyPr wrap="square" rtlCol="0">
            <a:spAutoFit/>
          </a:bodyPr>
          <a:lstStyle/>
          <a:p>
            <a:r>
              <a:rPr lang="en-US" sz="1800" dirty="0" smtClean="0">
                <a:solidFill>
                  <a:srgbClr val="C00000"/>
                </a:solidFill>
                <a:latin typeface="+mn-lt"/>
              </a:rPr>
              <a:t>units generally </a:t>
            </a:r>
            <a:r>
              <a:rPr lang="en-US" sz="1800" dirty="0" err="1" smtClean="0">
                <a:solidFill>
                  <a:srgbClr val="C00000"/>
                </a:solidFill>
                <a:latin typeface="+mn-lt"/>
              </a:rPr>
              <a:t>eV</a:t>
            </a:r>
            <a:r>
              <a:rPr lang="en-US" sz="1800" dirty="0" smtClean="0">
                <a:solidFill>
                  <a:srgbClr val="C00000"/>
                </a:solidFill>
                <a:latin typeface="+mn-lt"/>
              </a:rPr>
              <a:t>-s</a:t>
            </a:r>
          </a:p>
        </p:txBody>
      </p:sp>
      <p:cxnSp>
        <p:nvCxnSpPr>
          <p:cNvPr id="19" name="Straight Arrow Connector 18"/>
          <p:cNvCxnSpPr/>
          <p:nvPr/>
        </p:nvCxnSpPr>
        <p:spPr>
          <a:xfrm flipH="1" flipV="1">
            <a:off x="4191000" y="1295400"/>
            <a:ext cx="228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8197" name="Object 5"/>
          <p:cNvGraphicFramePr>
            <a:graphicFrameLocks noChangeAspect="1"/>
          </p:cNvGraphicFramePr>
          <p:nvPr>
            <p:extLst>
              <p:ext uri="{D42A27DB-BD31-4B8C-83A1-F6EECF244321}">
                <p14:modId xmlns:p14="http://schemas.microsoft.com/office/powerpoint/2010/main" val="140405617"/>
              </p:ext>
            </p:extLst>
          </p:nvPr>
        </p:nvGraphicFramePr>
        <p:xfrm>
          <a:off x="1193800" y="3025775"/>
          <a:ext cx="4278313" cy="1992313"/>
        </p:xfrm>
        <a:graphic>
          <a:graphicData uri="http://schemas.openxmlformats.org/presentationml/2006/ole">
            <mc:AlternateContent xmlns:mc="http://schemas.openxmlformats.org/markup-compatibility/2006">
              <mc:Choice xmlns:v="urn:schemas-microsoft-com:vml" Requires="v">
                <p:oleObj spid="_x0000_s557330" name="Equation" r:id="rId9" imgW="2476500" imgH="1193800" progId="Equation.DSMT4">
                  <p:embed/>
                </p:oleObj>
              </mc:Choice>
              <mc:Fallback>
                <p:oleObj name="Equation" r:id="rId9" imgW="2476500" imgH="1193800" progId="Equation.DSMT4">
                  <p:embed/>
                  <p:pic>
                    <p:nvPicPr>
                      <p:cNvPr id="0" name=""/>
                      <p:cNvPicPr>
                        <a:picLocks noChangeAspect="1" noChangeArrowheads="1"/>
                      </p:cNvPicPr>
                      <p:nvPr/>
                    </p:nvPicPr>
                    <p:blipFill>
                      <a:blip r:embed="rId10"/>
                      <a:srcRect/>
                      <a:stretch>
                        <a:fillRect/>
                      </a:stretch>
                    </p:blipFill>
                    <p:spPr bwMode="auto">
                      <a:xfrm>
                        <a:off x="1193800" y="3025775"/>
                        <a:ext cx="4278313"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198" name="Object 6"/>
          <p:cNvGraphicFramePr>
            <a:graphicFrameLocks noChangeAspect="1"/>
          </p:cNvGraphicFramePr>
          <p:nvPr/>
        </p:nvGraphicFramePr>
        <p:xfrm>
          <a:off x="1905000" y="5562600"/>
          <a:ext cx="5023661" cy="838200"/>
        </p:xfrm>
        <a:graphic>
          <a:graphicData uri="http://schemas.openxmlformats.org/presentationml/2006/ole">
            <mc:AlternateContent xmlns:mc="http://schemas.openxmlformats.org/markup-compatibility/2006">
              <mc:Choice xmlns:v="urn:schemas-microsoft-com:vml" Requires="v">
                <p:oleObj spid="_x0000_s557331" name="Equation" r:id="rId11" imgW="2501640" imgH="431640" progId="Equation.DSMT4">
                  <p:embed/>
                </p:oleObj>
              </mc:Choice>
              <mc:Fallback>
                <p:oleObj name="Equation" r:id="rId11" imgW="2501640" imgH="4316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5000" y="5562600"/>
                        <a:ext cx="5023661"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867944257"/>
              </p:ext>
            </p:extLst>
          </p:nvPr>
        </p:nvGraphicFramePr>
        <p:xfrm>
          <a:off x="6087901" y="3647800"/>
          <a:ext cx="1599409" cy="854857"/>
        </p:xfrm>
        <a:graphic>
          <a:graphicData uri="http://schemas.openxmlformats.org/presentationml/2006/ole">
            <mc:AlternateContent xmlns:mc="http://schemas.openxmlformats.org/markup-compatibility/2006">
              <mc:Choice xmlns:v="urn:schemas-microsoft-com:vml" Requires="v">
                <p:oleObj spid="_x0000_s557332" name="Equation" r:id="rId13" imgW="736600" imgH="393700" progId="Equation.DSMT4">
                  <p:embed/>
                </p:oleObj>
              </mc:Choice>
              <mc:Fallback>
                <p:oleObj name="Equation" r:id="rId13" imgW="736600" imgH="393700" progId="Equation.DSMT4">
                  <p:embed/>
                  <p:pic>
                    <p:nvPicPr>
                      <p:cNvPr id="0" name=""/>
                      <p:cNvPicPr/>
                      <p:nvPr/>
                    </p:nvPicPr>
                    <p:blipFill>
                      <a:blip r:embed="rId14"/>
                      <a:stretch>
                        <a:fillRect/>
                      </a:stretch>
                    </p:blipFill>
                    <p:spPr>
                      <a:xfrm>
                        <a:off x="6087901" y="3647800"/>
                        <a:ext cx="1599409" cy="854857"/>
                      </a:xfrm>
                      <a:prstGeom prst="rect">
                        <a:avLst/>
                      </a:prstGeom>
                    </p:spPr>
                  </p:pic>
                </p:oleObj>
              </mc:Fallback>
            </mc:AlternateContent>
          </a:graphicData>
        </a:graphic>
      </p:graphicFrame>
      <p:sp>
        <p:nvSpPr>
          <p:cNvPr id="20" name="TextBox 19"/>
          <p:cNvSpPr txBox="1"/>
          <p:nvPr/>
        </p:nvSpPr>
        <p:spPr>
          <a:xfrm>
            <a:off x="6213306" y="4522876"/>
            <a:ext cx="1676400" cy="369332"/>
          </a:xfrm>
          <a:prstGeom prst="rect">
            <a:avLst/>
          </a:prstGeom>
          <a:noFill/>
        </p:spPr>
        <p:txBody>
          <a:bodyPr wrap="square" rtlCol="0">
            <a:spAutoFit/>
          </a:bodyPr>
          <a:lstStyle/>
          <a:p>
            <a:r>
              <a:rPr lang="en-US" sz="1800" dirty="0" smtClean="0">
                <a:solidFill>
                  <a:srgbClr val="C00000"/>
                </a:solidFill>
                <a:latin typeface="+mn-lt"/>
              </a:rPr>
              <a:t>Aspect ratio</a:t>
            </a:r>
            <a:endParaRPr lang="en-US" sz="1800" dirty="0" smtClean="0">
              <a:solidFill>
                <a:srgbClr val="C00000"/>
              </a:solidFill>
              <a:latin typeface="+mn-lt"/>
            </a:endParaRPr>
          </a:p>
        </p:txBody>
      </p:sp>
      <p:sp>
        <p:nvSpPr>
          <p:cNvPr id="7" name="Rectangle 6"/>
          <p:cNvSpPr/>
          <p:nvPr/>
        </p:nvSpPr>
        <p:spPr>
          <a:xfrm>
            <a:off x="946988" y="3041192"/>
            <a:ext cx="6985425" cy="20274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13684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Amplitude Motion</a:t>
            </a:r>
            <a:endParaRPr lang="en-US" dirty="0"/>
          </a:p>
        </p:txBody>
      </p:sp>
      <p:sp>
        <p:nvSpPr>
          <p:cNvPr id="3" name="Content Placeholder 2"/>
          <p:cNvSpPr>
            <a:spLocks noGrp="1"/>
          </p:cNvSpPr>
          <p:nvPr>
            <p:ph idx="1"/>
          </p:nvPr>
        </p:nvSpPr>
        <p:spPr>
          <a:xfrm>
            <a:off x="457200" y="533400"/>
            <a:ext cx="8251825" cy="598929"/>
          </a:xfrm>
        </p:spPr>
        <p:txBody>
          <a:bodyPr/>
          <a:lstStyle/>
          <a:p>
            <a:r>
              <a:rPr lang="en-US" sz="1800" dirty="0" smtClean="0"/>
              <a:t>We have solved for the synchrotron tune in the limit of small oscillations, but in general we will not restrict ourselves to small oscillations.</a:t>
            </a:r>
            <a:endParaRPr lang="en-US" sz="1800" dirty="0" smtClean="0"/>
          </a:p>
          <a:p>
            <a:r>
              <a:rPr lang="en-US" sz="1800" dirty="0" smtClean="0"/>
              <a:t>Recall our exact equations of motion:</a:t>
            </a:r>
            <a:endParaRPr lang="en-US" sz="1800" dirty="0" smtClean="0"/>
          </a:p>
          <a:p>
            <a:endParaRPr lang="en-US" sz="1800" dirty="0" smtClean="0"/>
          </a:p>
          <a:p>
            <a:endParaRPr lang="en-US" sz="1800" dirty="0" smtClean="0"/>
          </a:p>
          <a:p>
            <a:endParaRPr lang="en-US" sz="1800" dirty="0" smtClean="0"/>
          </a:p>
          <a:p>
            <a:endParaRPr lang="en-US" sz="1800" dirty="0" smtClean="0"/>
          </a:p>
          <a:p>
            <a:endParaRPr lang="en-US" sz="600" dirty="0" smtClean="0"/>
          </a:p>
          <a:p>
            <a:endParaRPr lang="en-US" sz="2800" dirty="0" smtClean="0"/>
          </a:p>
          <a:p>
            <a:r>
              <a:rPr lang="en-US" sz="1800" dirty="0" smtClean="0"/>
              <a:t>Multiply both sides by     and integrate over </a:t>
            </a:r>
            <a:r>
              <a:rPr lang="en-US" sz="1800" i="1" dirty="0" err="1" smtClean="0"/>
              <a:t>dn</a:t>
            </a:r>
            <a:r>
              <a:rPr lang="en-US" sz="1800" i="1" dirty="0" smtClean="0"/>
              <a:t> </a:t>
            </a:r>
          </a:p>
          <a:p>
            <a:endParaRPr lang="en-US" sz="1800" dirty="0" smtClean="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graphicFrame>
        <p:nvGraphicFramePr>
          <p:cNvPr id="2054" name="Object 6"/>
          <p:cNvGraphicFramePr>
            <a:graphicFrameLocks noChangeAspect="1"/>
          </p:cNvGraphicFramePr>
          <p:nvPr>
            <p:extLst>
              <p:ext uri="{D42A27DB-BD31-4B8C-83A1-F6EECF244321}">
                <p14:modId xmlns:p14="http://schemas.microsoft.com/office/powerpoint/2010/main" val="1360774208"/>
              </p:ext>
            </p:extLst>
          </p:nvPr>
        </p:nvGraphicFramePr>
        <p:xfrm>
          <a:off x="2703021" y="1511188"/>
          <a:ext cx="3758776" cy="2036250"/>
        </p:xfrm>
        <a:graphic>
          <a:graphicData uri="http://schemas.openxmlformats.org/presentationml/2006/ole">
            <mc:AlternateContent xmlns:mc="http://schemas.openxmlformats.org/markup-compatibility/2006">
              <mc:Choice xmlns:v="urn:schemas-microsoft-com:vml" Requires="v">
                <p:oleObj spid="_x0000_s601219" name="Equation" r:id="rId4" imgW="2387600" imgH="1295400" progId="Equation.DSMT4">
                  <p:embed/>
                </p:oleObj>
              </mc:Choice>
              <mc:Fallback>
                <p:oleObj name="Equation" r:id="rId4" imgW="2387600" imgH="1295400" progId="Equation.DSMT4">
                  <p:embed/>
                  <p:pic>
                    <p:nvPicPr>
                      <p:cNvPr id="0" name=""/>
                      <p:cNvPicPr>
                        <a:picLocks noChangeAspect="1" noChangeArrowheads="1"/>
                      </p:cNvPicPr>
                      <p:nvPr/>
                    </p:nvPicPr>
                    <p:blipFill>
                      <a:blip r:embed="rId5"/>
                      <a:srcRect/>
                      <a:stretch>
                        <a:fillRect/>
                      </a:stretch>
                    </p:blipFill>
                    <p:spPr bwMode="auto">
                      <a:xfrm>
                        <a:off x="2703021" y="1511188"/>
                        <a:ext cx="3758776" cy="2036250"/>
                      </a:xfrm>
                      <a:prstGeom prst="rect">
                        <a:avLst/>
                      </a:prstGeom>
                      <a:noFill/>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37673451"/>
              </p:ext>
            </p:extLst>
          </p:nvPr>
        </p:nvGraphicFramePr>
        <p:xfrm>
          <a:off x="3103705" y="3594320"/>
          <a:ext cx="241300" cy="393700"/>
        </p:xfrm>
        <a:graphic>
          <a:graphicData uri="http://schemas.openxmlformats.org/presentationml/2006/ole">
            <mc:AlternateContent xmlns:mc="http://schemas.openxmlformats.org/markup-compatibility/2006">
              <mc:Choice xmlns:v="urn:schemas-microsoft-com:vml" Requires="v">
                <p:oleObj spid="_x0000_s601220" name="Equation" r:id="rId6" imgW="241200" imgH="393480" progId="Equation.3">
                  <p:embed/>
                </p:oleObj>
              </mc:Choice>
              <mc:Fallback>
                <p:oleObj name="Equation" r:id="rId6" imgW="24120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3705" y="3594320"/>
                        <a:ext cx="2413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6" name="Object 8"/>
          <p:cNvGraphicFramePr>
            <a:graphicFrameLocks noChangeAspect="1"/>
          </p:cNvGraphicFramePr>
          <p:nvPr>
            <p:extLst>
              <p:ext uri="{D42A27DB-BD31-4B8C-83A1-F6EECF244321}">
                <p14:modId xmlns:p14="http://schemas.microsoft.com/office/powerpoint/2010/main" val="3878689248"/>
              </p:ext>
            </p:extLst>
          </p:nvPr>
        </p:nvGraphicFramePr>
        <p:xfrm>
          <a:off x="1793706" y="3956100"/>
          <a:ext cx="6146968" cy="2573288"/>
        </p:xfrm>
        <a:graphic>
          <a:graphicData uri="http://schemas.openxmlformats.org/presentationml/2006/ole">
            <mc:AlternateContent xmlns:mc="http://schemas.openxmlformats.org/markup-compatibility/2006">
              <mc:Choice xmlns:v="urn:schemas-microsoft-com:vml" Requires="v">
                <p:oleObj spid="_x0000_s601221" name="Equation" r:id="rId8" imgW="3606800" imgH="1511300" progId="Equation.DSMT4">
                  <p:embed/>
                </p:oleObj>
              </mc:Choice>
              <mc:Fallback>
                <p:oleObj name="Equation" r:id="rId8" imgW="3606800" imgH="1511300" progId="Equation.DSMT4">
                  <p:embed/>
                  <p:pic>
                    <p:nvPicPr>
                      <p:cNvPr id="0" name=""/>
                      <p:cNvPicPr>
                        <a:picLocks noChangeAspect="1" noChangeArrowheads="1"/>
                      </p:cNvPicPr>
                      <p:nvPr/>
                    </p:nvPicPr>
                    <p:blipFill>
                      <a:blip r:embed="rId9"/>
                      <a:srcRect/>
                      <a:stretch>
                        <a:fillRect/>
                      </a:stretch>
                    </p:blipFill>
                    <p:spPr bwMode="auto">
                      <a:xfrm>
                        <a:off x="1793706" y="3956100"/>
                        <a:ext cx="6146968" cy="2573288"/>
                      </a:xfrm>
                      <a:prstGeom prst="rect">
                        <a:avLst/>
                      </a:prstGeom>
                      <a:noFill/>
                      <a:extLst/>
                    </p:spPr>
                  </p:pic>
                </p:oleObj>
              </mc:Fallback>
            </mc:AlternateContent>
          </a:graphicData>
        </a:graphic>
      </p:graphicFrame>
      <p:sp>
        <p:nvSpPr>
          <p:cNvPr id="31" name="Rectangle 30"/>
          <p:cNvSpPr/>
          <p:nvPr/>
        </p:nvSpPr>
        <p:spPr>
          <a:xfrm>
            <a:off x="2272770" y="5681348"/>
            <a:ext cx="5002322" cy="790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7509054" y="4233162"/>
            <a:ext cx="245103" cy="300777"/>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148966" y="4474681"/>
            <a:ext cx="245103" cy="300777"/>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317939" y="5831580"/>
            <a:ext cx="1724526" cy="369332"/>
          </a:xfrm>
          <a:prstGeom prst="rect">
            <a:avLst/>
          </a:prstGeom>
          <a:noFill/>
        </p:spPr>
        <p:txBody>
          <a:bodyPr wrap="square" rtlCol="0">
            <a:spAutoFit/>
          </a:bodyPr>
          <a:lstStyle/>
          <a:p>
            <a:r>
              <a:rPr lang="en-US" sz="1800" dirty="0" smtClean="0">
                <a:solidFill>
                  <a:srgbClr val="C00000"/>
                </a:solidFill>
                <a:latin typeface="+mn-lt"/>
              </a:rPr>
              <a:t>exact</a:t>
            </a:r>
            <a:endParaRPr lang="en-US" sz="1800" dirty="0" smtClean="0">
              <a:solidFill>
                <a:srgbClr val="C00000"/>
              </a:solidFill>
              <a:latin typeface="+mn-lt"/>
            </a:endParaRPr>
          </a:p>
        </p:txBody>
      </p:sp>
      <p:sp>
        <p:nvSpPr>
          <p:cNvPr id="11" name="Freeform 10"/>
          <p:cNvSpPr/>
          <p:nvPr/>
        </p:nvSpPr>
        <p:spPr>
          <a:xfrm>
            <a:off x="490204" y="1960622"/>
            <a:ext cx="2384181" cy="3186011"/>
          </a:xfrm>
          <a:custGeom>
            <a:avLst/>
            <a:gdLst>
              <a:gd name="connsiteX0" fmla="*/ 2651674 w 2651674"/>
              <a:gd name="connsiteY0" fmla="*/ 0 h 3007773"/>
              <a:gd name="connsiteX1" fmla="*/ 434609 w 2651674"/>
              <a:gd name="connsiteY1" fmla="*/ 1191969 h 3007773"/>
              <a:gd name="connsiteX2" fmla="*/ 100378 w 2651674"/>
              <a:gd name="connsiteY2" fmla="*/ 2083161 h 3007773"/>
              <a:gd name="connsiteX3" fmla="*/ 1682405 w 2651674"/>
              <a:gd name="connsiteY3" fmla="*/ 3007773 h 3007773"/>
              <a:gd name="connsiteX0" fmla="*/ 2683504 w 2683504"/>
              <a:gd name="connsiteY0" fmla="*/ 0 h 3186011"/>
              <a:gd name="connsiteX1" fmla="*/ 466439 w 2683504"/>
              <a:gd name="connsiteY1" fmla="*/ 1191969 h 3186011"/>
              <a:gd name="connsiteX2" fmla="*/ 132208 w 2683504"/>
              <a:gd name="connsiteY2" fmla="*/ 2083161 h 3186011"/>
              <a:gd name="connsiteX3" fmla="*/ 2144217 w 2683504"/>
              <a:gd name="connsiteY3" fmla="*/ 3186011 h 3186011"/>
            </a:gdLst>
            <a:ahLst/>
            <a:cxnLst>
              <a:cxn ang="0">
                <a:pos x="connsiteX0" y="connsiteY0"/>
              </a:cxn>
              <a:cxn ang="0">
                <a:pos x="connsiteX1" y="connsiteY1"/>
              </a:cxn>
              <a:cxn ang="0">
                <a:pos x="connsiteX2" y="connsiteY2"/>
              </a:cxn>
              <a:cxn ang="0">
                <a:pos x="connsiteX3" y="connsiteY3"/>
              </a:cxn>
            </a:cxnLst>
            <a:rect l="l" t="t" r="r" b="b"/>
            <a:pathLst>
              <a:path w="2683504" h="3186011">
                <a:moveTo>
                  <a:pt x="2683504" y="0"/>
                </a:moveTo>
                <a:cubicBezTo>
                  <a:pt x="1787579" y="422387"/>
                  <a:pt x="891655" y="844775"/>
                  <a:pt x="466439" y="1191969"/>
                </a:cubicBezTo>
                <a:cubicBezTo>
                  <a:pt x="41223" y="1539163"/>
                  <a:pt x="-147422" y="1750821"/>
                  <a:pt x="132208" y="2083161"/>
                </a:cubicBezTo>
                <a:cubicBezTo>
                  <a:pt x="411838" y="2415501"/>
                  <a:pt x="2144217" y="3186011"/>
                  <a:pt x="2144217" y="3186011"/>
                </a:cubicBezTo>
              </a:path>
            </a:pathLst>
          </a:cu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746448" y="1977175"/>
            <a:ext cx="1310591" cy="369332"/>
          </a:xfrm>
          <a:prstGeom prst="rect">
            <a:avLst/>
          </a:prstGeom>
          <a:noFill/>
        </p:spPr>
        <p:txBody>
          <a:bodyPr wrap="square" rtlCol="0">
            <a:spAutoFit/>
          </a:bodyPr>
          <a:lstStyle/>
          <a:p>
            <a:pPr algn="r"/>
            <a:r>
              <a:rPr lang="en-US" sz="1800" dirty="0" smtClean="0">
                <a:solidFill>
                  <a:srgbClr val="C00000"/>
                </a:solidFill>
                <a:latin typeface="+mn-lt"/>
              </a:rPr>
              <a:t>substitute</a:t>
            </a:r>
            <a:endParaRPr lang="en-US" sz="1800" dirty="0" smtClean="0">
              <a:solidFill>
                <a:srgbClr val="C00000"/>
              </a:solidFill>
              <a:latin typeface="+mn-lt"/>
            </a:endParaRPr>
          </a:p>
        </p:txBody>
      </p:sp>
      <p:sp>
        <p:nvSpPr>
          <p:cNvPr id="20" name="TextBox 19"/>
          <p:cNvSpPr txBox="1"/>
          <p:nvPr/>
        </p:nvSpPr>
        <p:spPr>
          <a:xfrm>
            <a:off x="6948427" y="3421804"/>
            <a:ext cx="1310591" cy="369332"/>
          </a:xfrm>
          <a:prstGeom prst="rect">
            <a:avLst/>
          </a:prstGeom>
          <a:noFill/>
        </p:spPr>
        <p:txBody>
          <a:bodyPr wrap="square" rtlCol="0">
            <a:spAutoFit/>
          </a:bodyPr>
          <a:lstStyle/>
          <a:p>
            <a:r>
              <a:rPr lang="en-US" sz="1800" dirty="0" smtClean="0">
                <a:solidFill>
                  <a:srgbClr val="C00000"/>
                </a:solidFill>
                <a:latin typeface="+mn-lt"/>
              </a:rPr>
              <a:t>constant</a:t>
            </a:r>
            <a:endParaRPr lang="en-US" sz="1800" dirty="0" smtClean="0">
              <a:solidFill>
                <a:srgbClr val="C00000"/>
              </a:solidFill>
              <a:latin typeface="+mn-lt"/>
            </a:endParaRPr>
          </a:p>
        </p:txBody>
      </p:sp>
      <p:cxnSp>
        <p:nvCxnSpPr>
          <p:cNvPr id="12" name="Straight Arrow Connector 11"/>
          <p:cNvCxnSpPr/>
          <p:nvPr/>
        </p:nvCxnSpPr>
        <p:spPr>
          <a:xfrm flipH="1">
            <a:off x="6829452" y="3776426"/>
            <a:ext cx="289666" cy="49015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397786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594" y="175491"/>
            <a:ext cx="8251825" cy="443345"/>
          </a:xfrm>
        </p:spPr>
        <p:txBody>
          <a:bodyPr/>
          <a:lstStyle/>
          <a:p>
            <a:r>
              <a:rPr lang="en-US" sz="1800" dirty="0" smtClean="0"/>
              <a:t>After a lot of messy (and not very intuitive) math, this becomes…</a:t>
            </a:r>
            <a:endParaRPr lang="en-US" sz="1800" dirty="0" smtClean="0"/>
          </a:p>
          <a:p>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r>
              <a:rPr lang="en-US" sz="1800" dirty="0" smtClean="0"/>
              <a:t>The curve will cross the </a:t>
            </a:r>
            <a:r>
              <a:rPr lang="en-US" sz="1800" i="1" dirty="0" err="1" smtClean="0">
                <a:latin typeface="Symbol" pitchFamily="18" charset="2"/>
              </a:rPr>
              <a:t>φ</a:t>
            </a:r>
            <a:r>
              <a:rPr lang="en-US" sz="1800" dirty="0" smtClean="0"/>
              <a:t> axis when </a:t>
            </a:r>
            <a:r>
              <a:rPr lang="en-US" sz="1800" i="1" dirty="0" smtClean="0">
                <a:latin typeface="Symbol" pitchFamily="18" charset="2"/>
              </a:rPr>
              <a:t>Δ</a:t>
            </a:r>
            <a:r>
              <a:rPr lang="en-US" sz="1800" i="1" dirty="0" smtClean="0"/>
              <a:t>E=0</a:t>
            </a:r>
            <a:r>
              <a:rPr lang="en-US" sz="1800" dirty="0" smtClean="0"/>
              <a:t>,</a:t>
            </a:r>
            <a:br>
              <a:rPr lang="en-US" sz="1800" dirty="0" smtClean="0"/>
            </a:br>
            <a:r>
              <a:rPr lang="en-US" sz="1800" dirty="0" smtClean="0"/>
              <a:t>which happens at two points defined by</a:t>
            </a:r>
          </a:p>
          <a:p>
            <a:pPr>
              <a:buNone/>
            </a:pPr>
            <a:endParaRPr lang="en-US" sz="1800" dirty="0" smtClean="0"/>
          </a:p>
          <a:p>
            <a:pPr>
              <a:buNone/>
            </a:pPr>
            <a:endParaRPr lang="en-US" sz="1800" dirty="0" smtClean="0"/>
          </a:p>
          <a:p>
            <a:r>
              <a:rPr lang="en-US" sz="1800" dirty="0" smtClean="0"/>
              <a:t>Phase trajectories are possible up to a maximum value of </a:t>
            </a:r>
            <a:r>
              <a:rPr lang="en-US" sz="1800" i="1" dirty="0" smtClean="0">
                <a:latin typeface="Symbol" pitchFamily="18" charset="2"/>
              </a:rPr>
              <a:t>φ</a:t>
            </a:r>
            <a:r>
              <a:rPr lang="en-US" sz="1800" i="1" baseline="-25000" dirty="0" smtClean="0"/>
              <a:t>0</a:t>
            </a:r>
            <a:r>
              <a:rPr lang="en-US" sz="1800" i="1" dirty="0" smtClean="0"/>
              <a:t>. </a:t>
            </a:r>
            <a:r>
              <a:rPr lang="en-US" sz="1800" dirty="0" smtClean="0"/>
              <a:t>Consider</a:t>
            </a:r>
            <a:r>
              <a:rPr lang="en-US" sz="1800" i="1" baseline="-25000" dirty="0" smtClean="0"/>
              <a:t>		.</a:t>
            </a:r>
          </a:p>
          <a:p>
            <a:pPr>
              <a:buNone/>
            </a:pPr>
            <a:endParaRPr lang="en-US" sz="1800" dirty="0" smtClean="0"/>
          </a:p>
          <a:p>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graphicFrame>
        <p:nvGraphicFramePr>
          <p:cNvPr id="7" name="Object 6"/>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559468" name="Equation" r:id="rId3" imgW="914400" imgH="215640" progId="Equation.3">
                  <p:embed/>
                </p:oleObj>
              </mc:Choice>
              <mc:Fallback>
                <p:oleObj name="Equation" r:id="rId3" imgW="9144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44" name="Object 4"/>
          <p:cNvGraphicFramePr>
            <a:graphicFrameLocks noChangeAspect="1"/>
          </p:cNvGraphicFramePr>
          <p:nvPr>
            <p:extLst>
              <p:ext uri="{D42A27DB-BD31-4B8C-83A1-F6EECF244321}">
                <p14:modId xmlns:p14="http://schemas.microsoft.com/office/powerpoint/2010/main" val="899457812"/>
              </p:ext>
            </p:extLst>
          </p:nvPr>
        </p:nvGraphicFramePr>
        <p:xfrm>
          <a:off x="642051" y="841404"/>
          <a:ext cx="5229801" cy="829581"/>
        </p:xfrm>
        <a:graphic>
          <a:graphicData uri="http://schemas.openxmlformats.org/presentationml/2006/ole">
            <mc:AlternateContent xmlns:mc="http://schemas.openxmlformats.org/markup-compatibility/2006">
              <mc:Choice xmlns:v="urn:schemas-microsoft-com:vml" Requires="v">
                <p:oleObj spid="_x0000_s559469" name="Equation" r:id="rId5" imgW="2806560" imgH="444240" progId="Equation.3">
                  <p:embed/>
                </p:oleObj>
              </mc:Choice>
              <mc:Fallback>
                <p:oleObj name="Equation" r:id="rId5" imgW="280656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051" y="841404"/>
                        <a:ext cx="5229801" cy="829581"/>
                      </a:xfrm>
                      <a:prstGeom prst="rect">
                        <a:avLst/>
                      </a:prstGeom>
                      <a:noFill/>
                      <a:extLst/>
                    </p:spPr>
                  </p:pic>
                </p:oleObj>
              </mc:Fallback>
            </mc:AlternateContent>
          </a:graphicData>
        </a:graphic>
      </p:graphicFrame>
      <p:pic>
        <p:nvPicPr>
          <p:cNvPr id="35845" name="Picture 5"/>
          <p:cNvPicPr>
            <a:picLocks noChangeAspect="1" noChangeArrowheads="1"/>
          </p:cNvPicPr>
          <p:nvPr/>
        </p:nvPicPr>
        <p:blipFill>
          <a:blip r:embed="rId7" cstate="print"/>
          <a:srcRect/>
          <a:stretch>
            <a:fillRect/>
          </a:stretch>
        </p:blipFill>
        <p:spPr bwMode="auto">
          <a:xfrm>
            <a:off x="5771053" y="1290536"/>
            <a:ext cx="2905552" cy="1878472"/>
          </a:xfrm>
          <a:prstGeom prst="rect">
            <a:avLst/>
          </a:prstGeom>
          <a:noFill/>
          <a:ln w="9525">
            <a:noFill/>
            <a:miter lim="800000"/>
            <a:headEnd/>
            <a:tailEnd/>
          </a:ln>
        </p:spPr>
      </p:pic>
      <p:graphicFrame>
        <p:nvGraphicFramePr>
          <p:cNvPr id="35846" name="Object 6"/>
          <p:cNvGraphicFramePr>
            <a:graphicFrameLocks noChangeAspect="1"/>
          </p:cNvGraphicFramePr>
          <p:nvPr>
            <p:extLst>
              <p:ext uri="{D42A27DB-BD31-4B8C-83A1-F6EECF244321}">
                <p14:modId xmlns:p14="http://schemas.microsoft.com/office/powerpoint/2010/main" val="3685463163"/>
              </p:ext>
            </p:extLst>
          </p:nvPr>
        </p:nvGraphicFramePr>
        <p:xfrm>
          <a:off x="1301275" y="2649502"/>
          <a:ext cx="4351013" cy="480810"/>
        </p:xfrm>
        <a:graphic>
          <a:graphicData uri="http://schemas.openxmlformats.org/presentationml/2006/ole">
            <mc:AlternateContent xmlns:mc="http://schemas.openxmlformats.org/markup-compatibility/2006">
              <mc:Choice xmlns:v="urn:schemas-microsoft-com:vml" Requires="v">
                <p:oleObj spid="_x0000_s559470" name="Equation" r:id="rId8" imgW="2070000" imgH="228600" progId="Equation.3">
                  <p:embed/>
                </p:oleObj>
              </mc:Choice>
              <mc:Fallback>
                <p:oleObj name="Equation" r:id="rId8" imgW="20700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1275" y="2649502"/>
                        <a:ext cx="4351013" cy="480810"/>
                      </a:xfrm>
                      <a:prstGeom prst="rect">
                        <a:avLst/>
                      </a:prstGeom>
                      <a:noFill/>
                      <a:extLst/>
                    </p:spPr>
                  </p:pic>
                </p:oleObj>
              </mc:Fallback>
            </mc:AlternateContent>
          </a:graphicData>
        </a:graphic>
      </p:graphicFrame>
      <p:graphicFrame>
        <p:nvGraphicFramePr>
          <p:cNvPr id="17" name="Chart 16"/>
          <p:cNvGraphicFramePr>
            <a:graphicFrameLocks noGrp="1"/>
          </p:cNvGraphicFramePr>
          <p:nvPr>
            <p:extLst>
              <p:ext uri="{D42A27DB-BD31-4B8C-83A1-F6EECF244321}">
                <p14:modId xmlns:p14="http://schemas.microsoft.com/office/powerpoint/2010/main" val="3263463654"/>
              </p:ext>
            </p:extLst>
          </p:nvPr>
        </p:nvGraphicFramePr>
        <p:xfrm>
          <a:off x="1199971" y="4018597"/>
          <a:ext cx="3314237" cy="2344501"/>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35852" name="Object 12"/>
          <p:cNvGraphicFramePr>
            <a:graphicFrameLocks noChangeAspect="1"/>
          </p:cNvGraphicFramePr>
          <p:nvPr>
            <p:extLst>
              <p:ext uri="{D42A27DB-BD31-4B8C-83A1-F6EECF244321}">
                <p14:modId xmlns:p14="http://schemas.microsoft.com/office/powerpoint/2010/main" val="4106534659"/>
              </p:ext>
            </p:extLst>
          </p:nvPr>
        </p:nvGraphicFramePr>
        <p:xfrm>
          <a:off x="2229507" y="3765030"/>
          <a:ext cx="2555875" cy="354012"/>
        </p:xfrm>
        <a:graphic>
          <a:graphicData uri="http://schemas.openxmlformats.org/presentationml/2006/ole">
            <mc:AlternateContent xmlns:mc="http://schemas.openxmlformats.org/markup-compatibility/2006">
              <mc:Choice xmlns:v="urn:schemas-microsoft-com:vml" Requires="v">
                <p:oleObj spid="_x0000_s559471" name="Equation" r:id="rId11" imgW="1650960" imgH="228600" progId="Equation.3">
                  <p:embed/>
                </p:oleObj>
              </mc:Choice>
              <mc:Fallback>
                <p:oleObj name="Equation" r:id="rId11" imgW="165096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29507" y="3765030"/>
                        <a:ext cx="2555875"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853" name="Object 13"/>
          <p:cNvGraphicFramePr>
            <a:graphicFrameLocks noChangeAspect="1"/>
          </p:cNvGraphicFramePr>
          <p:nvPr>
            <p:extLst>
              <p:ext uri="{D42A27DB-BD31-4B8C-83A1-F6EECF244321}">
                <p14:modId xmlns:p14="http://schemas.microsoft.com/office/powerpoint/2010/main" val="3650867322"/>
              </p:ext>
            </p:extLst>
          </p:nvPr>
        </p:nvGraphicFramePr>
        <p:xfrm>
          <a:off x="4080532" y="4993755"/>
          <a:ext cx="255587" cy="354012"/>
        </p:xfrm>
        <a:graphic>
          <a:graphicData uri="http://schemas.openxmlformats.org/presentationml/2006/ole">
            <mc:AlternateContent xmlns:mc="http://schemas.openxmlformats.org/markup-compatibility/2006">
              <mc:Choice xmlns:v="urn:schemas-microsoft-com:vml" Requires="v">
                <p:oleObj spid="_x0000_s559472" name="Equation" r:id="rId13" imgW="164880" imgH="228600" progId="Equation.3">
                  <p:embed/>
                </p:oleObj>
              </mc:Choice>
              <mc:Fallback>
                <p:oleObj name="Equation" r:id="rId13" imgW="16488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532" y="4993755"/>
                        <a:ext cx="255587" cy="354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2" name="Straight Arrow Connector 21"/>
          <p:cNvCxnSpPr/>
          <p:nvPr/>
        </p:nvCxnSpPr>
        <p:spPr>
          <a:xfrm>
            <a:off x="2223589" y="4803687"/>
            <a:ext cx="803564"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094280" y="4424997"/>
            <a:ext cx="2789382" cy="92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50571" y="5551832"/>
            <a:ext cx="942109" cy="338554"/>
          </a:xfrm>
          <a:prstGeom prst="rect">
            <a:avLst/>
          </a:prstGeom>
          <a:noFill/>
        </p:spPr>
        <p:txBody>
          <a:bodyPr wrap="square" rtlCol="0">
            <a:spAutoFit/>
          </a:bodyPr>
          <a:lstStyle/>
          <a:p>
            <a:pPr algn="r"/>
            <a:r>
              <a:rPr lang="en-US" sz="1600" dirty="0" smtClean="0">
                <a:latin typeface="+mn-lt"/>
              </a:rPr>
              <a:t>bound</a:t>
            </a:r>
          </a:p>
        </p:txBody>
      </p:sp>
      <p:cxnSp>
        <p:nvCxnSpPr>
          <p:cNvPr id="30" name="Straight Arrow Connector 29"/>
          <p:cNvCxnSpPr/>
          <p:nvPr/>
        </p:nvCxnSpPr>
        <p:spPr>
          <a:xfrm flipV="1">
            <a:off x="1937262" y="4868343"/>
            <a:ext cx="461818" cy="7111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4352571" y="4475799"/>
            <a:ext cx="420255" cy="8081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58790" y="5270123"/>
            <a:ext cx="1076036" cy="338554"/>
          </a:xfrm>
          <a:prstGeom prst="rect">
            <a:avLst/>
          </a:prstGeom>
          <a:noFill/>
        </p:spPr>
        <p:txBody>
          <a:bodyPr wrap="square" rtlCol="0">
            <a:spAutoFit/>
          </a:bodyPr>
          <a:lstStyle/>
          <a:p>
            <a:pPr algn="r"/>
            <a:r>
              <a:rPr lang="en-US" sz="1600" dirty="0" smtClean="0">
                <a:latin typeface="+mn-lt"/>
              </a:rPr>
              <a:t>unbound</a:t>
            </a:r>
          </a:p>
        </p:txBody>
      </p:sp>
      <p:cxnSp>
        <p:nvCxnSpPr>
          <p:cNvPr id="36" name="Straight Connector 35"/>
          <p:cNvCxnSpPr/>
          <p:nvPr/>
        </p:nvCxnSpPr>
        <p:spPr>
          <a:xfrm>
            <a:off x="3221117" y="4498887"/>
            <a:ext cx="0" cy="98829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5854" name="Object 14"/>
          <p:cNvGraphicFramePr>
            <a:graphicFrameLocks noChangeAspect="1"/>
          </p:cNvGraphicFramePr>
          <p:nvPr>
            <p:extLst>
              <p:ext uri="{D42A27DB-BD31-4B8C-83A1-F6EECF244321}">
                <p14:modId xmlns:p14="http://schemas.microsoft.com/office/powerpoint/2010/main" val="2657863814"/>
              </p:ext>
            </p:extLst>
          </p:nvPr>
        </p:nvGraphicFramePr>
        <p:xfrm>
          <a:off x="2950232" y="5487467"/>
          <a:ext cx="531812" cy="373063"/>
        </p:xfrm>
        <a:graphic>
          <a:graphicData uri="http://schemas.openxmlformats.org/presentationml/2006/ole">
            <mc:AlternateContent xmlns:mc="http://schemas.openxmlformats.org/markup-compatibility/2006">
              <mc:Choice xmlns:v="urn:schemas-microsoft-com:vml" Requires="v">
                <p:oleObj spid="_x0000_s559473" name="Equation" r:id="rId15" imgW="342720" imgH="241200" progId="Equation.3">
                  <p:embed/>
                </p:oleObj>
              </mc:Choice>
              <mc:Fallback>
                <p:oleObj name="Equation" r:id="rId15" imgW="342720" imgH="2412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50232" y="5487467"/>
                        <a:ext cx="531812"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TextBox 38"/>
          <p:cNvSpPr txBox="1"/>
          <p:nvPr/>
        </p:nvSpPr>
        <p:spPr>
          <a:xfrm>
            <a:off x="5472545" y="4022436"/>
            <a:ext cx="2849419" cy="830997"/>
          </a:xfrm>
          <a:prstGeom prst="rect">
            <a:avLst/>
          </a:prstGeom>
          <a:noFill/>
        </p:spPr>
        <p:txBody>
          <a:bodyPr wrap="square" rtlCol="0">
            <a:spAutoFit/>
          </a:bodyPr>
          <a:lstStyle/>
          <a:p>
            <a:pPr algn="r"/>
            <a:r>
              <a:rPr lang="en-US" sz="1600" dirty="0" smtClean="0">
                <a:latin typeface="+mn-lt"/>
              </a:rPr>
              <a:t>Limit is at maximum of</a:t>
            </a:r>
          </a:p>
          <a:p>
            <a:pPr algn="r"/>
            <a:endParaRPr lang="en-US" sz="1600" dirty="0" smtClean="0">
              <a:latin typeface="+mn-lt"/>
            </a:endParaRPr>
          </a:p>
          <a:p>
            <a:pPr algn="r"/>
            <a:endParaRPr lang="en-US" sz="1600" dirty="0" smtClean="0">
              <a:latin typeface="+mn-lt"/>
            </a:endParaRPr>
          </a:p>
        </p:txBody>
      </p:sp>
      <p:graphicFrame>
        <p:nvGraphicFramePr>
          <p:cNvPr id="35855" name="Object 15"/>
          <p:cNvGraphicFramePr>
            <a:graphicFrameLocks noChangeAspect="1"/>
          </p:cNvGraphicFramePr>
          <p:nvPr/>
        </p:nvGraphicFramePr>
        <p:xfrm>
          <a:off x="6107113" y="4752975"/>
          <a:ext cx="2546350" cy="889000"/>
        </p:xfrm>
        <a:graphic>
          <a:graphicData uri="http://schemas.openxmlformats.org/presentationml/2006/ole">
            <mc:AlternateContent xmlns:mc="http://schemas.openxmlformats.org/markup-compatibility/2006">
              <mc:Choice xmlns:v="urn:schemas-microsoft-com:vml" Requires="v">
                <p:oleObj spid="_x0000_s559474" name="Equation" r:id="rId17" imgW="1384200" imgH="482400" progId="Equation.DSMT4">
                  <p:embed/>
                </p:oleObj>
              </mc:Choice>
              <mc:Fallback>
                <p:oleObj name="Equation" r:id="rId17" imgW="1384200" imgH="4824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13" y="4752975"/>
                        <a:ext cx="254635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Rectangle 40"/>
          <p:cNvSpPr/>
          <p:nvPr/>
        </p:nvSpPr>
        <p:spPr>
          <a:xfrm>
            <a:off x="7943273" y="5227783"/>
            <a:ext cx="803563" cy="40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361492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Longitudinal Separatrix</a:t>
            </a:r>
            <a:endParaRPr lang="en-US" dirty="0"/>
          </a:p>
        </p:txBody>
      </p:sp>
      <p:sp>
        <p:nvSpPr>
          <p:cNvPr id="3" name="Content Placeholder 2"/>
          <p:cNvSpPr>
            <a:spLocks noGrp="1"/>
          </p:cNvSpPr>
          <p:nvPr>
            <p:ph idx="1"/>
          </p:nvPr>
        </p:nvSpPr>
        <p:spPr>
          <a:xfrm>
            <a:off x="503776" y="690226"/>
            <a:ext cx="8251825" cy="445848"/>
          </a:xfrm>
        </p:spPr>
        <p:txBody>
          <a:bodyPr/>
          <a:lstStyle/>
          <a:p>
            <a:r>
              <a:rPr lang="en-US" sz="1800" dirty="0" smtClean="0"/>
              <a:t>The other bound of motion can be found by</a:t>
            </a:r>
          </a:p>
          <a:p>
            <a:endParaRPr lang="en-US" sz="1800" dirty="0" smtClean="0"/>
          </a:p>
          <a:p>
            <a:endParaRPr lang="en-US" sz="1800" dirty="0" smtClean="0"/>
          </a:p>
          <a:p>
            <a:endParaRPr lang="en-US" sz="1800" dirty="0" smtClean="0"/>
          </a:p>
          <a:p>
            <a:r>
              <a:rPr lang="en-US" sz="1800" dirty="0" smtClean="0"/>
              <a:t>The limiting boundary (separatrix) is defined by</a:t>
            </a:r>
          </a:p>
          <a:p>
            <a:endParaRPr lang="en-US" sz="1800" dirty="0" smtClean="0"/>
          </a:p>
          <a:p>
            <a:endParaRPr lang="en-US" sz="1800" dirty="0" smtClean="0"/>
          </a:p>
          <a:p>
            <a:endParaRPr lang="en-US" sz="1800" dirty="0" smtClean="0"/>
          </a:p>
          <a:p>
            <a:r>
              <a:rPr lang="en-US" sz="1800" dirty="0" smtClean="0"/>
              <a:t>The maximum energy of the “bucket” can be </a:t>
            </a:r>
            <a:br>
              <a:rPr lang="en-US" sz="1800" dirty="0" smtClean="0"/>
            </a:br>
            <a:r>
              <a:rPr lang="en-US" sz="1800" dirty="0" smtClean="0"/>
              <a:t>found by setting </a:t>
            </a:r>
            <a:r>
              <a:rPr lang="en-US" sz="1800" dirty="0" smtClean="0">
                <a:latin typeface="Symbol" pitchFamily="18" charset="2"/>
              </a:rPr>
              <a:t>f</a:t>
            </a:r>
            <a:r>
              <a:rPr lang="en-US" sz="1800" dirty="0" smtClean="0"/>
              <a:t>=</a:t>
            </a:r>
            <a:r>
              <a:rPr lang="en-US" sz="1800" dirty="0" err="1" smtClean="0">
                <a:latin typeface="Symbol" pitchFamily="18" charset="2"/>
              </a:rPr>
              <a:t>f</a:t>
            </a:r>
            <a:r>
              <a:rPr lang="en-US" sz="1800" baseline="-25000" dirty="0" err="1" smtClean="0"/>
              <a:t>s</a:t>
            </a:r>
            <a:endParaRPr lang="en-US" sz="1800" baseline="-250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graphicFrame>
        <p:nvGraphicFramePr>
          <p:cNvPr id="36867" name="Object 3"/>
          <p:cNvGraphicFramePr>
            <a:graphicFrameLocks noChangeAspect="1"/>
          </p:cNvGraphicFramePr>
          <p:nvPr/>
        </p:nvGraphicFramePr>
        <p:xfrm>
          <a:off x="1006475" y="1097684"/>
          <a:ext cx="4775200" cy="708025"/>
        </p:xfrm>
        <a:graphic>
          <a:graphicData uri="http://schemas.openxmlformats.org/presentationml/2006/ole">
            <mc:AlternateContent xmlns:mc="http://schemas.openxmlformats.org/markup-compatibility/2006">
              <mc:Choice xmlns:v="urn:schemas-microsoft-com:vml" Requires="v">
                <p:oleObj spid="_x0000_s560277" name="Equation" r:id="rId3" imgW="3085920" imgH="457200" progId="Equation.3">
                  <p:embed/>
                </p:oleObj>
              </mc:Choice>
              <mc:Fallback>
                <p:oleObj name="Equation" r:id="rId3" imgW="308592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475" y="1097684"/>
                        <a:ext cx="4775200" cy="708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8" name="Object 4"/>
          <p:cNvGraphicFramePr>
            <a:graphicFrameLocks noChangeAspect="1"/>
          </p:cNvGraphicFramePr>
          <p:nvPr/>
        </p:nvGraphicFramePr>
        <p:xfrm>
          <a:off x="816841" y="2564534"/>
          <a:ext cx="4776788" cy="688975"/>
        </p:xfrm>
        <a:graphic>
          <a:graphicData uri="http://schemas.openxmlformats.org/presentationml/2006/ole">
            <mc:AlternateContent xmlns:mc="http://schemas.openxmlformats.org/markup-compatibility/2006">
              <mc:Choice xmlns:v="urn:schemas-microsoft-com:vml" Requires="v">
                <p:oleObj spid="_x0000_s560278" name="Equation" r:id="rId5" imgW="3085920" imgH="444240" progId="Equation.3">
                  <p:embed/>
                </p:oleObj>
              </mc:Choice>
              <mc:Fallback>
                <p:oleObj name="Equation" r:id="rId5" imgW="308592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841" y="2564534"/>
                        <a:ext cx="4776788"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9" descr="image0.jpg"/>
          <p:cNvPicPr>
            <a:picLocks noChangeAspect="1"/>
          </p:cNvPicPr>
          <p:nvPr/>
        </p:nvPicPr>
        <p:blipFill>
          <a:blip r:embed="rId7" cstate="print"/>
          <a:stretch>
            <a:fillRect/>
          </a:stretch>
        </p:blipFill>
        <p:spPr>
          <a:xfrm rot="60000">
            <a:off x="5917957" y="773102"/>
            <a:ext cx="3040758" cy="5248314"/>
          </a:xfrm>
          <a:prstGeom prst="rect">
            <a:avLst/>
          </a:prstGeom>
        </p:spPr>
      </p:pic>
      <p:graphicFrame>
        <p:nvGraphicFramePr>
          <p:cNvPr id="36869" name="Object 5"/>
          <p:cNvGraphicFramePr>
            <a:graphicFrameLocks noChangeAspect="1"/>
          </p:cNvGraphicFramePr>
          <p:nvPr/>
        </p:nvGraphicFramePr>
        <p:xfrm>
          <a:off x="1195099" y="4418446"/>
          <a:ext cx="3754437" cy="1811338"/>
        </p:xfrm>
        <a:graphic>
          <a:graphicData uri="http://schemas.openxmlformats.org/presentationml/2006/ole">
            <mc:AlternateContent xmlns:mc="http://schemas.openxmlformats.org/markup-compatibility/2006">
              <mc:Choice xmlns:v="urn:schemas-microsoft-com:vml" Requires="v">
                <p:oleObj spid="_x0000_s560279" name="Equation" r:id="rId8" imgW="2425680" imgH="1168200" progId="Equation.DSMT4">
                  <p:embed/>
                </p:oleObj>
              </mc:Choice>
              <mc:Fallback>
                <p:oleObj name="Equation" r:id="rId8" imgW="2425680" imgH="1168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5099" y="4418446"/>
                        <a:ext cx="3754437" cy="181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913564" y="5113213"/>
            <a:ext cx="3787950" cy="135906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10173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Bucket Area</a:t>
            </a:r>
            <a:endParaRPr lang="en-US" dirty="0"/>
          </a:p>
        </p:txBody>
      </p:sp>
      <p:sp>
        <p:nvSpPr>
          <p:cNvPr id="3" name="Content Placeholder 2"/>
          <p:cNvSpPr>
            <a:spLocks noGrp="1"/>
          </p:cNvSpPr>
          <p:nvPr>
            <p:ph idx="1"/>
          </p:nvPr>
        </p:nvSpPr>
        <p:spPr>
          <a:xfrm>
            <a:off x="503776" y="690226"/>
            <a:ext cx="8251825" cy="704466"/>
          </a:xfrm>
        </p:spPr>
        <p:txBody>
          <a:bodyPr/>
          <a:lstStyle/>
          <a:p>
            <a:r>
              <a:rPr lang="en-US" sz="1800" dirty="0" smtClean="0"/>
              <a:t>The bucket area can be found by integrating over the area inside the separatrix (which I won’t do)</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graphicFrame>
        <p:nvGraphicFramePr>
          <p:cNvPr id="37890" name="Object 2"/>
          <p:cNvGraphicFramePr>
            <a:graphicFrameLocks noChangeAspect="1"/>
          </p:cNvGraphicFramePr>
          <p:nvPr>
            <p:extLst>
              <p:ext uri="{D42A27DB-BD31-4B8C-83A1-F6EECF244321}">
                <p14:modId xmlns:p14="http://schemas.microsoft.com/office/powerpoint/2010/main" val="2221084260"/>
              </p:ext>
            </p:extLst>
          </p:nvPr>
        </p:nvGraphicFramePr>
        <p:xfrm>
          <a:off x="587375" y="2043113"/>
          <a:ext cx="4137025" cy="941387"/>
        </p:xfrm>
        <a:graphic>
          <a:graphicData uri="http://schemas.openxmlformats.org/presentationml/2006/ole">
            <mc:AlternateContent xmlns:mc="http://schemas.openxmlformats.org/markup-compatibility/2006">
              <mc:Choice xmlns:v="urn:schemas-microsoft-com:vml" Requires="v">
                <p:oleObj spid="_x0000_s561205" name="Equation" r:id="rId3" imgW="2120900" imgH="482600" progId="Equation.DSMT4">
                  <p:embed/>
                </p:oleObj>
              </mc:Choice>
              <mc:Fallback>
                <p:oleObj name="Equation" r:id="rId3" imgW="2120900" imgH="482600" progId="Equation.DSMT4">
                  <p:embed/>
                  <p:pic>
                    <p:nvPicPr>
                      <p:cNvPr id="0" name=""/>
                      <p:cNvPicPr>
                        <a:picLocks noChangeAspect="1" noChangeArrowheads="1"/>
                      </p:cNvPicPr>
                      <p:nvPr/>
                    </p:nvPicPr>
                    <p:blipFill>
                      <a:blip r:embed="rId4"/>
                      <a:srcRect/>
                      <a:stretch>
                        <a:fillRect/>
                      </a:stretch>
                    </p:blipFill>
                    <p:spPr bwMode="auto">
                      <a:xfrm>
                        <a:off x="587375" y="2043113"/>
                        <a:ext cx="4137025" cy="94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37891" name="Picture 3"/>
          <p:cNvPicPr>
            <a:picLocks noChangeAspect="1" noChangeArrowheads="1"/>
          </p:cNvPicPr>
          <p:nvPr/>
        </p:nvPicPr>
        <p:blipFill>
          <a:blip r:embed="rId5" cstate="print"/>
          <a:srcRect/>
          <a:stretch>
            <a:fillRect/>
          </a:stretch>
        </p:blipFill>
        <p:spPr bwMode="auto">
          <a:xfrm>
            <a:off x="4818926" y="1243667"/>
            <a:ext cx="3961094" cy="2427287"/>
          </a:xfrm>
          <a:prstGeom prst="rect">
            <a:avLst/>
          </a:prstGeom>
          <a:noFill/>
          <a:ln w="9525">
            <a:noFill/>
            <a:miter lim="800000"/>
            <a:headEnd/>
            <a:tailEnd/>
          </a:ln>
        </p:spPr>
      </p:pic>
    </p:spTree>
    <p:extLst>
      <p:ext uri="{BB962C8B-B14F-4D97-AF65-F5344CB8AC3E}">
        <p14:creationId xmlns:p14="http://schemas.microsoft.com/office/powerpoint/2010/main" val="188276141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Crossing</a:t>
            </a:r>
            <a:endParaRPr lang="en-US" dirty="0"/>
          </a:p>
        </p:txBody>
      </p:sp>
      <p:sp>
        <p:nvSpPr>
          <p:cNvPr id="3" name="Content Placeholder 2"/>
          <p:cNvSpPr>
            <a:spLocks noGrp="1"/>
          </p:cNvSpPr>
          <p:nvPr>
            <p:ph idx="1"/>
          </p:nvPr>
        </p:nvSpPr>
        <p:spPr>
          <a:xfrm>
            <a:off x="503776" y="690226"/>
            <a:ext cx="8251825" cy="347004"/>
          </a:xfrm>
        </p:spPr>
        <p:txBody>
          <a:bodyPr/>
          <a:lstStyle/>
          <a:p>
            <a:r>
              <a:rPr lang="en-US" sz="1800" dirty="0" smtClean="0"/>
              <a:t>We learned that for a simple FODO lattice</a:t>
            </a:r>
            <a:br>
              <a:rPr lang="en-US" sz="1800" dirty="0" smtClean="0"/>
            </a:br>
            <a:r>
              <a:rPr lang="en-US" sz="1800" dirty="0" smtClean="0"/>
              <a:t>so electron machines are always above transition.</a:t>
            </a:r>
          </a:p>
          <a:p>
            <a:r>
              <a:rPr lang="en-US" sz="1800" dirty="0" smtClean="0"/>
              <a:t>Proton machines are often designed to accelerate through transition.</a:t>
            </a:r>
          </a:p>
          <a:p>
            <a:r>
              <a:rPr lang="en-US" sz="1800" dirty="0" smtClean="0"/>
              <a:t>As we go through transition</a:t>
            </a:r>
          </a:p>
          <a:p>
            <a:r>
              <a:rPr lang="en-US" sz="1800" dirty="0" smtClean="0"/>
              <a:t>Recall</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t>so these both go to zero at transition.</a:t>
            </a:r>
          </a:p>
          <a:p>
            <a:r>
              <a:rPr lang="en-US" sz="1800" dirty="0" smtClean="0"/>
              <a:t>To keep motion stable</a:t>
            </a:r>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graphicFrame>
        <p:nvGraphicFramePr>
          <p:cNvPr id="7" name="Object 6"/>
          <p:cNvGraphicFramePr>
            <a:graphicFrameLocks noChangeAspect="1"/>
          </p:cNvGraphicFramePr>
          <p:nvPr/>
        </p:nvGraphicFramePr>
        <p:xfrm>
          <a:off x="5270501" y="655092"/>
          <a:ext cx="823222" cy="411611"/>
        </p:xfrm>
        <a:graphic>
          <a:graphicData uri="http://schemas.openxmlformats.org/presentationml/2006/ole">
            <mc:AlternateContent xmlns:mc="http://schemas.openxmlformats.org/markup-compatibility/2006">
              <mc:Choice xmlns:v="urn:schemas-microsoft-com:vml" Requires="v">
                <p:oleObj spid="_x0000_s562416" name="Equation" r:id="rId3" imgW="431640" imgH="215640" progId="Equation.3">
                  <p:embed/>
                </p:oleObj>
              </mc:Choice>
              <mc:Fallback>
                <p:oleObj name="Equation" r:id="rId3" imgW="4316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501" y="655092"/>
                        <a:ext cx="823222" cy="411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3" name="Object 3"/>
          <p:cNvGraphicFramePr>
            <a:graphicFrameLocks noChangeAspect="1"/>
          </p:cNvGraphicFramePr>
          <p:nvPr/>
        </p:nvGraphicFramePr>
        <p:xfrm>
          <a:off x="3794077" y="1656095"/>
          <a:ext cx="3069277" cy="392989"/>
        </p:xfrm>
        <a:graphic>
          <a:graphicData uri="http://schemas.openxmlformats.org/presentationml/2006/ole">
            <mc:AlternateContent xmlns:mc="http://schemas.openxmlformats.org/markup-compatibility/2006">
              <mc:Choice xmlns:v="urn:schemas-microsoft-com:vml" Requires="v">
                <p:oleObj spid="_x0000_s562417" name="Equation" r:id="rId5" imgW="1676160" imgH="215640" progId="Equation.3">
                  <p:embed/>
                </p:oleObj>
              </mc:Choice>
              <mc:Fallback>
                <p:oleObj name="Equation" r:id="rId5" imgW="16761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077" y="1656095"/>
                        <a:ext cx="3069277" cy="3929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4" name="Object 4"/>
          <p:cNvGraphicFramePr>
            <a:graphicFrameLocks noChangeAspect="1"/>
          </p:cNvGraphicFramePr>
          <p:nvPr/>
        </p:nvGraphicFramePr>
        <p:xfrm>
          <a:off x="1161411" y="2352889"/>
          <a:ext cx="3843337" cy="1738312"/>
        </p:xfrm>
        <a:graphic>
          <a:graphicData uri="http://schemas.openxmlformats.org/presentationml/2006/ole">
            <mc:AlternateContent xmlns:mc="http://schemas.openxmlformats.org/markup-compatibility/2006">
              <mc:Choice xmlns:v="urn:schemas-microsoft-com:vml" Requires="v">
                <p:oleObj spid="_x0000_s562418" name="Equation" r:id="rId7" imgW="2247840" imgH="1015920" progId="Equation.3">
                  <p:embed/>
                </p:oleObj>
              </mc:Choice>
              <mc:Fallback>
                <p:oleObj name="Equation" r:id="rId7" imgW="2247840" imgH="10159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1411" y="2352889"/>
                        <a:ext cx="3843337" cy="173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5" name="Object 5"/>
          <p:cNvGraphicFramePr>
            <a:graphicFrameLocks noChangeAspect="1"/>
          </p:cNvGraphicFramePr>
          <p:nvPr/>
        </p:nvGraphicFramePr>
        <p:xfrm>
          <a:off x="2014775" y="4936446"/>
          <a:ext cx="4386025" cy="1474209"/>
        </p:xfrm>
        <a:graphic>
          <a:graphicData uri="http://schemas.openxmlformats.org/presentationml/2006/ole">
            <mc:AlternateContent xmlns:mc="http://schemas.openxmlformats.org/markup-compatibility/2006">
              <mc:Choice xmlns:v="urn:schemas-microsoft-com:vml" Requires="v">
                <p:oleObj spid="_x0000_s562419" name="Equation" r:id="rId9" imgW="2501640" imgH="812520" progId="Equation.3">
                  <p:embed/>
                </p:oleObj>
              </mc:Choice>
              <mc:Fallback>
                <p:oleObj name="Equation" r:id="rId9" imgW="2501640" imgH="8125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4775" y="4936446"/>
                        <a:ext cx="4386025" cy="1474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8" name="Object 8"/>
          <p:cNvGraphicFramePr>
            <a:graphicFrameLocks noChangeAspect="1"/>
          </p:cNvGraphicFramePr>
          <p:nvPr>
            <p:extLst>
              <p:ext uri="{D42A27DB-BD31-4B8C-83A1-F6EECF244321}">
                <p14:modId xmlns:p14="http://schemas.microsoft.com/office/powerpoint/2010/main" val="2684502034"/>
              </p:ext>
            </p:extLst>
          </p:nvPr>
        </p:nvGraphicFramePr>
        <p:xfrm>
          <a:off x="5910263" y="2613025"/>
          <a:ext cx="2317750" cy="920750"/>
        </p:xfrm>
        <a:graphic>
          <a:graphicData uri="http://schemas.openxmlformats.org/presentationml/2006/ole">
            <mc:AlternateContent xmlns:mc="http://schemas.openxmlformats.org/markup-compatibility/2006">
              <mc:Choice xmlns:v="urn:schemas-microsoft-com:vml" Requires="v">
                <p:oleObj spid="_x0000_s562420" name="Equation" r:id="rId11" imgW="1117600" imgH="444500" progId="Equation.DSMT4">
                  <p:embed/>
                </p:oleObj>
              </mc:Choice>
              <mc:Fallback>
                <p:oleObj name="Equation" r:id="rId11" imgW="1117600" imgH="444500" progId="Equation.DSMT4">
                  <p:embed/>
                  <p:pic>
                    <p:nvPicPr>
                      <p:cNvPr id="0" name=""/>
                      <p:cNvPicPr>
                        <a:picLocks noChangeAspect="1" noChangeArrowheads="1"/>
                      </p:cNvPicPr>
                      <p:nvPr/>
                    </p:nvPicPr>
                    <p:blipFill>
                      <a:blip r:embed="rId12"/>
                      <a:srcRect/>
                      <a:stretch>
                        <a:fillRect/>
                      </a:stretch>
                    </p:blipFill>
                    <p:spPr bwMode="auto">
                      <a:xfrm>
                        <a:off x="5910263" y="2613025"/>
                        <a:ext cx="23177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5854890" y="2306471"/>
            <a:ext cx="1815152" cy="369332"/>
          </a:xfrm>
          <a:prstGeom prst="rect">
            <a:avLst/>
          </a:prstGeom>
          <a:noFill/>
        </p:spPr>
        <p:txBody>
          <a:bodyPr wrap="square" rtlCol="0">
            <a:spAutoFit/>
          </a:bodyPr>
          <a:lstStyle/>
          <a:p>
            <a:r>
              <a:rPr lang="en-US" sz="1800" dirty="0" smtClean="0">
                <a:solidFill>
                  <a:srgbClr val="C00000"/>
                </a:solidFill>
                <a:latin typeface="+mn-lt"/>
              </a:rPr>
              <a:t>At transition:</a:t>
            </a:r>
          </a:p>
        </p:txBody>
      </p:sp>
      <p:sp>
        <p:nvSpPr>
          <p:cNvPr id="15" name="Rectangle 14"/>
          <p:cNvSpPr/>
          <p:nvPr/>
        </p:nvSpPr>
        <p:spPr>
          <a:xfrm>
            <a:off x="5841242" y="2279176"/>
            <a:ext cx="2721496" cy="126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5104263" y="3302758"/>
            <a:ext cx="532262" cy="272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33574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at Transition</a:t>
            </a:r>
            <a:endParaRPr lang="en-US" dirty="0"/>
          </a:p>
        </p:txBody>
      </p:sp>
      <p:sp>
        <p:nvSpPr>
          <p:cNvPr id="3" name="Content Placeholder 2"/>
          <p:cNvSpPr>
            <a:spLocks noGrp="1"/>
          </p:cNvSpPr>
          <p:nvPr>
            <p:ph idx="1"/>
          </p:nvPr>
        </p:nvSpPr>
        <p:spPr>
          <a:xfrm>
            <a:off x="503776" y="690225"/>
            <a:ext cx="8251825" cy="456187"/>
          </a:xfrm>
        </p:spPr>
        <p:txBody>
          <a:bodyPr/>
          <a:lstStyle/>
          <a:p>
            <a:r>
              <a:rPr lang="en-US" sz="2000" dirty="0" smtClean="0"/>
              <a:t>As the beam goes through transition, the stable phase must change</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Problems at transition (pretty thorough treatment in S&amp;E 2.2.3)</a:t>
            </a:r>
          </a:p>
          <a:p>
            <a:pPr lvl="1"/>
            <a:r>
              <a:rPr lang="en-US" sz="1800" dirty="0" smtClean="0"/>
              <a:t>Beam loss at high dispersion points</a:t>
            </a:r>
          </a:p>
          <a:p>
            <a:pPr lvl="1"/>
            <a:r>
              <a:rPr lang="en-US" sz="1800" dirty="0" smtClean="0"/>
              <a:t>Emittance growth due to non-linear effects</a:t>
            </a:r>
          </a:p>
          <a:p>
            <a:pPr lvl="1"/>
            <a:r>
              <a:rPr lang="en-US" sz="1800" dirty="0" smtClean="0"/>
              <a:t>Increased sensitivity to </a:t>
            </a:r>
            <a:r>
              <a:rPr lang="en-US" sz="1800" dirty="0" err="1" smtClean="0"/>
              <a:t>instablities</a:t>
            </a:r>
            <a:endParaRPr lang="en-US" sz="1800" dirty="0" smtClean="0"/>
          </a:p>
          <a:p>
            <a:pPr lvl="1"/>
            <a:r>
              <a:rPr lang="en-US" sz="1800" dirty="0" smtClean="0"/>
              <a:t>Complicated RF manipulations near transition</a:t>
            </a:r>
          </a:p>
          <a:p>
            <a:pPr lvl="2"/>
            <a:r>
              <a:rPr lang="en-US" sz="1800" dirty="0" smtClean="0"/>
              <a:t>Much harder before digital electronics</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pic>
        <p:nvPicPr>
          <p:cNvPr id="62466" name="Picture 2"/>
          <p:cNvPicPr>
            <a:picLocks noChangeAspect="1" noChangeArrowheads="1"/>
          </p:cNvPicPr>
          <p:nvPr/>
        </p:nvPicPr>
        <p:blipFill>
          <a:blip r:embed="rId4" cstate="print"/>
          <a:srcRect/>
          <a:stretch>
            <a:fillRect/>
          </a:stretch>
        </p:blipFill>
        <p:spPr bwMode="auto">
          <a:xfrm>
            <a:off x="646180" y="1355106"/>
            <a:ext cx="4621594" cy="2410180"/>
          </a:xfrm>
          <a:prstGeom prst="rect">
            <a:avLst/>
          </a:prstGeom>
          <a:noFill/>
          <a:ln w="9525">
            <a:noFill/>
            <a:miter lim="800000"/>
            <a:headEnd/>
            <a:tailEnd/>
          </a:ln>
        </p:spPr>
      </p:pic>
      <p:pic>
        <p:nvPicPr>
          <p:cNvPr id="7" name="Transi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6822" y="1188706"/>
            <a:ext cx="3225607" cy="2576006"/>
          </a:xfrm>
          <a:prstGeom prst="rect">
            <a:avLst/>
          </a:prstGeom>
        </p:spPr>
      </p:pic>
    </p:spTree>
    <p:extLst>
      <p:ext uri="{BB962C8B-B14F-4D97-AF65-F5344CB8AC3E}">
        <p14:creationId xmlns:p14="http://schemas.microsoft.com/office/powerpoint/2010/main" val="45907382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Manipulations</a:t>
            </a:r>
            <a:endParaRPr lang="en-US" dirty="0"/>
          </a:p>
        </p:txBody>
      </p:sp>
      <p:sp>
        <p:nvSpPr>
          <p:cNvPr id="3" name="Content Placeholder 2"/>
          <p:cNvSpPr>
            <a:spLocks noGrp="1"/>
          </p:cNvSpPr>
          <p:nvPr>
            <p:ph idx="1"/>
          </p:nvPr>
        </p:nvSpPr>
        <p:spPr>
          <a:xfrm>
            <a:off x="503776" y="690226"/>
            <a:ext cx="8251825" cy="633608"/>
          </a:xfrm>
        </p:spPr>
        <p:txBody>
          <a:bodyPr/>
          <a:lstStyle/>
          <a:p>
            <a:r>
              <a:rPr lang="en-US" sz="1800" dirty="0" smtClean="0"/>
              <a:t>As you’ll show in homework, the synchrotron tune (longitudinal oscillations/turn) is generally &lt;&lt;1.</a:t>
            </a:r>
          </a:p>
          <a:p>
            <a:r>
              <a:rPr lang="en-US" sz="1800" dirty="0" smtClean="0"/>
              <a:t>That means that if there are multiple RF cavities around the ring, the orbiting particle will see the </a:t>
            </a:r>
            <a:r>
              <a:rPr lang="en-US" sz="1800" i="1" dirty="0" smtClean="0"/>
              <a:t>vector sum </a:t>
            </a:r>
            <a:r>
              <a:rPr lang="en-US" sz="1800" dirty="0" smtClean="0"/>
              <a:t>of the cavities.</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We will clearly get the maximum energy gain if all phases are the same, so (assuming all voltages are the same)</a:t>
            </a:r>
            <a:endParaRPr lang="en-US" sz="1800" dirty="0"/>
          </a:p>
        </p:txBody>
      </p:sp>
      <p:sp>
        <p:nvSpPr>
          <p:cNvPr id="7" name="Oval 6"/>
          <p:cNvSpPr/>
          <p:nvPr/>
        </p:nvSpPr>
        <p:spPr>
          <a:xfrm>
            <a:off x="3043451" y="2347414"/>
            <a:ext cx="2347415" cy="24293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3903260" y="2006220"/>
            <a:ext cx="723331" cy="409434"/>
            <a:chOff x="3903260" y="2006220"/>
            <a:chExt cx="723331" cy="409434"/>
          </a:xfrm>
        </p:grpSpPr>
        <p:sp>
          <p:nvSpPr>
            <p:cNvPr id="8" name="TextBox 7"/>
            <p:cNvSpPr txBox="1"/>
            <p:nvPr/>
          </p:nvSpPr>
          <p:spPr>
            <a:xfrm>
              <a:off x="3903260" y="2006220"/>
              <a:ext cx="723331" cy="369332"/>
            </a:xfrm>
            <a:prstGeom prst="rect">
              <a:avLst/>
            </a:prstGeom>
            <a:noFill/>
          </p:spPr>
          <p:txBody>
            <a:bodyPr wrap="square" rtlCol="0">
              <a:spAutoFit/>
            </a:bodyPr>
            <a:lstStyle/>
            <a:p>
              <a:r>
                <a:rPr lang="en-US" sz="1800" dirty="0" smtClean="0">
                  <a:solidFill>
                    <a:srgbClr val="C00000"/>
                  </a:solidFill>
                  <a:latin typeface="+mn-lt"/>
                </a:rPr>
                <a:t>RF1</a:t>
              </a:r>
            </a:p>
          </p:txBody>
        </p:sp>
        <p:sp>
          <p:nvSpPr>
            <p:cNvPr id="9" name="Rectangle 8"/>
            <p:cNvSpPr/>
            <p:nvPr/>
          </p:nvSpPr>
          <p:spPr>
            <a:xfrm>
              <a:off x="3998794" y="2306472"/>
              <a:ext cx="354842" cy="109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rot="1536326">
            <a:off x="4492388" y="2185916"/>
            <a:ext cx="723331" cy="409434"/>
            <a:chOff x="3903260" y="2006220"/>
            <a:chExt cx="723331" cy="409434"/>
          </a:xfrm>
        </p:grpSpPr>
        <p:sp>
          <p:nvSpPr>
            <p:cNvPr id="12" name="TextBox 11"/>
            <p:cNvSpPr txBox="1"/>
            <p:nvPr/>
          </p:nvSpPr>
          <p:spPr>
            <a:xfrm>
              <a:off x="3903260" y="2006220"/>
              <a:ext cx="723331" cy="369332"/>
            </a:xfrm>
            <a:prstGeom prst="rect">
              <a:avLst/>
            </a:prstGeom>
            <a:noFill/>
          </p:spPr>
          <p:txBody>
            <a:bodyPr wrap="square" rtlCol="0">
              <a:spAutoFit/>
            </a:bodyPr>
            <a:lstStyle/>
            <a:p>
              <a:r>
                <a:rPr lang="en-US" sz="1800" dirty="0" smtClean="0">
                  <a:solidFill>
                    <a:srgbClr val="C00000"/>
                  </a:solidFill>
                  <a:latin typeface="+mn-lt"/>
                </a:rPr>
                <a:t>RF2</a:t>
              </a:r>
            </a:p>
          </p:txBody>
        </p:sp>
        <p:sp>
          <p:nvSpPr>
            <p:cNvPr id="13" name="Rectangle 12"/>
            <p:cNvSpPr/>
            <p:nvPr/>
          </p:nvSpPr>
          <p:spPr>
            <a:xfrm>
              <a:off x="3998794" y="2306472"/>
              <a:ext cx="354842" cy="109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rot="3094316">
            <a:off x="4983709" y="2622644"/>
            <a:ext cx="723331" cy="409434"/>
            <a:chOff x="3903260" y="2006220"/>
            <a:chExt cx="723331" cy="409434"/>
          </a:xfrm>
        </p:grpSpPr>
        <p:sp>
          <p:nvSpPr>
            <p:cNvPr id="15" name="TextBox 14"/>
            <p:cNvSpPr txBox="1"/>
            <p:nvPr/>
          </p:nvSpPr>
          <p:spPr>
            <a:xfrm>
              <a:off x="3903260" y="2006220"/>
              <a:ext cx="723331" cy="369332"/>
            </a:xfrm>
            <a:prstGeom prst="rect">
              <a:avLst/>
            </a:prstGeom>
            <a:noFill/>
          </p:spPr>
          <p:txBody>
            <a:bodyPr wrap="square" rtlCol="0">
              <a:spAutoFit/>
            </a:bodyPr>
            <a:lstStyle/>
            <a:p>
              <a:r>
                <a:rPr lang="en-US" sz="1800" dirty="0" smtClean="0">
                  <a:solidFill>
                    <a:srgbClr val="C00000"/>
                  </a:solidFill>
                  <a:latin typeface="+mn-lt"/>
                </a:rPr>
                <a:t>RF3</a:t>
              </a:r>
            </a:p>
          </p:txBody>
        </p:sp>
        <p:sp>
          <p:nvSpPr>
            <p:cNvPr id="16" name="Rectangle 15"/>
            <p:cNvSpPr/>
            <p:nvPr/>
          </p:nvSpPr>
          <p:spPr>
            <a:xfrm>
              <a:off x="3998794" y="2306472"/>
              <a:ext cx="354842" cy="109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rot="5106459">
            <a:off x="5190700" y="3348250"/>
            <a:ext cx="723331" cy="409434"/>
            <a:chOff x="3903260" y="2006220"/>
            <a:chExt cx="723331" cy="409434"/>
          </a:xfrm>
        </p:grpSpPr>
        <p:sp>
          <p:nvSpPr>
            <p:cNvPr id="18" name="TextBox 17"/>
            <p:cNvSpPr txBox="1"/>
            <p:nvPr/>
          </p:nvSpPr>
          <p:spPr>
            <a:xfrm>
              <a:off x="3903260" y="2006220"/>
              <a:ext cx="723331" cy="369332"/>
            </a:xfrm>
            <a:prstGeom prst="rect">
              <a:avLst/>
            </a:prstGeom>
            <a:noFill/>
          </p:spPr>
          <p:txBody>
            <a:bodyPr wrap="square" rtlCol="0">
              <a:spAutoFit/>
            </a:bodyPr>
            <a:lstStyle/>
            <a:p>
              <a:r>
                <a:rPr lang="en-US" sz="1800" dirty="0" smtClean="0">
                  <a:solidFill>
                    <a:srgbClr val="C00000"/>
                  </a:solidFill>
                  <a:latin typeface="+mn-lt"/>
                </a:rPr>
                <a:t>RF3</a:t>
              </a:r>
            </a:p>
          </p:txBody>
        </p:sp>
        <p:sp>
          <p:nvSpPr>
            <p:cNvPr id="19" name="Rectangle 18"/>
            <p:cNvSpPr/>
            <p:nvPr/>
          </p:nvSpPr>
          <p:spPr>
            <a:xfrm>
              <a:off x="3998794" y="2306472"/>
              <a:ext cx="354842" cy="1091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Object 19"/>
          <p:cNvGraphicFramePr>
            <a:graphicFrameLocks noChangeAspect="1"/>
          </p:cNvGraphicFramePr>
          <p:nvPr/>
        </p:nvGraphicFramePr>
        <p:xfrm>
          <a:off x="6191250" y="2370754"/>
          <a:ext cx="1912938" cy="1162050"/>
        </p:xfrm>
        <a:graphic>
          <a:graphicData uri="http://schemas.openxmlformats.org/presentationml/2006/ole">
            <mc:AlternateContent xmlns:mc="http://schemas.openxmlformats.org/markup-compatibility/2006">
              <mc:Choice xmlns:v="urn:schemas-microsoft-com:vml" Requires="v">
                <p:oleObj spid="_x0000_s604163" name="Equation" r:id="rId3" imgW="1130040" imgH="685800" progId="Equation.3">
                  <p:embed/>
                </p:oleObj>
              </mc:Choice>
              <mc:Fallback>
                <p:oleObj name="Equation" r:id="rId3" imgW="1130040" imgH="685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50" y="2370754"/>
                        <a:ext cx="1912938"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p:cNvSpPr txBox="1"/>
          <p:nvPr/>
        </p:nvSpPr>
        <p:spPr>
          <a:xfrm>
            <a:off x="6196084" y="3698543"/>
            <a:ext cx="2265528" cy="923330"/>
          </a:xfrm>
          <a:prstGeom prst="rect">
            <a:avLst/>
          </a:prstGeom>
          <a:noFill/>
        </p:spPr>
        <p:txBody>
          <a:bodyPr wrap="square" rtlCol="0">
            <a:spAutoFit/>
          </a:bodyPr>
          <a:lstStyle/>
          <a:p>
            <a:r>
              <a:rPr lang="en-US" sz="1800" i="1" dirty="0" err="1" smtClean="0">
                <a:solidFill>
                  <a:srgbClr val="C00000"/>
                </a:solidFill>
                <a:latin typeface="Symbol" pitchFamily="18" charset="2"/>
              </a:rPr>
              <a:t>f</a:t>
            </a:r>
            <a:r>
              <a:rPr lang="en-US" sz="1800" i="1" baseline="-25000" dirty="0" err="1" smtClean="0">
                <a:solidFill>
                  <a:srgbClr val="C00000"/>
                </a:solidFill>
                <a:latin typeface="+mn-lt"/>
              </a:rPr>
              <a:t>i</a:t>
            </a:r>
            <a:r>
              <a:rPr lang="en-US" sz="1800" dirty="0" smtClean="0">
                <a:solidFill>
                  <a:srgbClr val="C00000"/>
                </a:solidFill>
                <a:latin typeface="+mn-lt"/>
              </a:rPr>
              <a:t> is the phase angle at the arrival of the particle at cavity </a:t>
            </a:r>
            <a:r>
              <a:rPr lang="en-US" sz="1800" i="1" dirty="0" err="1" smtClean="0">
                <a:solidFill>
                  <a:srgbClr val="C00000"/>
                </a:solidFill>
                <a:latin typeface="+mn-lt"/>
              </a:rPr>
              <a:t>i</a:t>
            </a:r>
            <a:endParaRPr lang="en-US" sz="1800" i="1" dirty="0" smtClean="0">
              <a:solidFill>
                <a:srgbClr val="C00000"/>
              </a:solidFill>
              <a:latin typeface="+mn-lt"/>
            </a:endParaRPr>
          </a:p>
        </p:txBody>
      </p:sp>
      <p:graphicFrame>
        <p:nvGraphicFramePr>
          <p:cNvPr id="63491" name="Object 3"/>
          <p:cNvGraphicFramePr>
            <a:graphicFrameLocks noChangeAspect="1"/>
          </p:cNvGraphicFramePr>
          <p:nvPr/>
        </p:nvGraphicFramePr>
        <p:xfrm>
          <a:off x="3209925" y="5459413"/>
          <a:ext cx="2078038" cy="750887"/>
        </p:xfrm>
        <a:graphic>
          <a:graphicData uri="http://schemas.openxmlformats.org/presentationml/2006/ole">
            <mc:AlternateContent xmlns:mc="http://schemas.openxmlformats.org/markup-compatibility/2006">
              <mc:Choice xmlns:v="urn:schemas-microsoft-com:vml" Requires="v">
                <p:oleObj spid="_x0000_s604164" name="Equation" r:id="rId5" imgW="1091880" imgH="393480" progId="Equation.DSMT4">
                  <p:embed/>
                </p:oleObj>
              </mc:Choice>
              <mc:Fallback>
                <p:oleObj name="Equation" r:id="rId5" imgW="10918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9925" y="5459413"/>
                        <a:ext cx="2078038" cy="750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latin typeface="+mn-lt"/>
              </a:rPr>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spTree>
    <p:extLst>
      <p:ext uri="{BB962C8B-B14F-4D97-AF65-F5344CB8AC3E}">
        <p14:creationId xmlns:p14="http://schemas.microsoft.com/office/powerpoint/2010/main" val="1836523779"/>
      </p:ext>
    </p:extLst>
  </p:cSld>
  <p:clrMapOvr>
    <a:masterClrMapping/>
  </p:clrMapOvr>
  <p:transition xmlns:p14="http://schemas.microsoft.com/office/powerpoint/2010/mai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always want the maximum acceleration?</a:t>
            </a:r>
            <a:endParaRPr lang="en-US" dirty="0"/>
          </a:p>
        </p:txBody>
      </p:sp>
      <p:sp>
        <p:nvSpPr>
          <p:cNvPr id="3" name="Content Placeholder 2"/>
          <p:cNvSpPr>
            <a:spLocks noGrp="1"/>
          </p:cNvSpPr>
          <p:nvPr>
            <p:ph idx="1"/>
          </p:nvPr>
        </p:nvSpPr>
        <p:spPr>
          <a:xfrm>
            <a:off x="503776" y="690225"/>
            <a:ext cx="8251825" cy="1356939"/>
          </a:xfrm>
        </p:spPr>
        <p:txBody>
          <a:bodyPr/>
          <a:lstStyle/>
          <a:p>
            <a:r>
              <a:rPr lang="en-US" sz="1800" dirty="0" smtClean="0"/>
              <a:t>As we’ll see, there are times when we want to change the amplitude of the RF quickly.</a:t>
            </a:r>
          </a:p>
          <a:p>
            <a:r>
              <a:rPr lang="en-US" sz="1800" dirty="0" smtClean="0"/>
              <a:t>Because cavities represent stored energy, changing their amplitude quickly can be difficult. </a:t>
            </a:r>
          </a:p>
          <a:p>
            <a:r>
              <a:rPr lang="en-US" sz="1800" dirty="0" smtClean="0"/>
              <a:t>Much quicker to change phase</a:t>
            </a:r>
          </a:p>
          <a:p>
            <a:r>
              <a:rPr lang="en-US" sz="1800" dirty="0" smtClean="0"/>
              <a:t>Standard technique is to divide RF cavities into two groups and adjust the relative phase. In the simplest case, we put half the RF cavities into group “A” and half into group “B”.  We can adjust the phases of these cavities relative to our nominal synchronous phase as</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So</a:t>
            </a:r>
            <a:endParaRPr lang="en-US" sz="1800" dirty="0"/>
          </a:p>
        </p:txBody>
      </p:sp>
      <p:graphicFrame>
        <p:nvGraphicFramePr>
          <p:cNvPr id="7" name="Object 6"/>
          <p:cNvGraphicFramePr>
            <a:graphicFrameLocks noChangeAspect="1"/>
          </p:cNvGraphicFramePr>
          <p:nvPr/>
        </p:nvGraphicFramePr>
        <p:xfrm>
          <a:off x="1602095" y="3463641"/>
          <a:ext cx="6242050" cy="1941513"/>
        </p:xfrm>
        <a:graphic>
          <a:graphicData uri="http://schemas.openxmlformats.org/presentationml/2006/ole">
            <mc:AlternateContent xmlns:mc="http://schemas.openxmlformats.org/markup-compatibility/2006">
              <mc:Choice xmlns:v="urn:schemas-microsoft-com:vml" Requires="v">
                <p:oleObj spid="_x0000_s605187" name="Equation" r:id="rId3" imgW="4165560" imgH="1295280" progId="Equation.3">
                  <p:embed/>
                </p:oleObj>
              </mc:Choice>
              <mc:Fallback>
                <p:oleObj name="Equation" r:id="rId3" imgW="4165560" imgH="1295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2095" y="3463641"/>
                        <a:ext cx="6242050" cy="194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3"/>
          <p:cNvGraphicFramePr>
            <a:graphicFrameLocks noChangeAspect="1"/>
          </p:cNvGraphicFramePr>
          <p:nvPr/>
        </p:nvGraphicFramePr>
        <p:xfrm>
          <a:off x="1356294" y="5515994"/>
          <a:ext cx="1770063" cy="952500"/>
        </p:xfrm>
        <a:graphic>
          <a:graphicData uri="http://schemas.openxmlformats.org/presentationml/2006/ole">
            <mc:AlternateContent xmlns:mc="http://schemas.openxmlformats.org/markup-compatibility/2006">
              <mc:Choice xmlns:v="urn:schemas-microsoft-com:vml" Requires="v">
                <p:oleObj spid="_x0000_s605188" name="Equation" r:id="rId5" imgW="1180800" imgH="634680" progId="Equation.DSMT4">
                  <p:embed/>
                </p:oleObj>
              </mc:Choice>
              <mc:Fallback>
                <p:oleObj name="Equation" r:id="rId5" imgW="1180800" imgH="6346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6294" y="5515994"/>
                        <a:ext cx="1770063"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4230807" y="5773003"/>
            <a:ext cx="2353529" cy="369332"/>
          </a:xfrm>
          <a:prstGeom prst="rect">
            <a:avLst/>
          </a:prstGeom>
          <a:noFill/>
        </p:spPr>
        <p:txBody>
          <a:bodyPr wrap="none" rtlCol="0">
            <a:spAutoFit/>
          </a:bodyPr>
          <a:lstStyle/>
          <a:p>
            <a:r>
              <a:rPr lang="en-US" sz="1800" dirty="0" smtClean="0">
                <a:solidFill>
                  <a:srgbClr val="C00000"/>
                </a:solidFill>
                <a:latin typeface="+mn-lt"/>
              </a:rPr>
              <a:t>Like “turning RF off”</a:t>
            </a:r>
          </a:p>
        </p:txBody>
      </p:sp>
      <p:cxnSp>
        <p:nvCxnSpPr>
          <p:cNvPr id="11" name="Straight Arrow Connector 10"/>
          <p:cNvCxnSpPr>
            <a:stCxn id="9" idx="1"/>
          </p:cNvCxnSpPr>
          <p:nvPr/>
        </p:nvCxnSpPr>
        <p:spPr>
          <a:xfrm flipH="1">
            <a:off x="3179928" y="5957669"/>
            <a:ext cx="1050879" cy="2247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latin typeface="+mn-lt"/>
              </a:rPr>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spTree>
    <p:extLst>
      <p:ext uri="{BB962C8B-B14F-4D97-AF65-F5344CB8AC3E}">
        <p14:creationId xmlns:p14="http://schemas.microsoft.com/office/powerpoint/2010/main" val="419323786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Adiabatic Capture</a:t>
            </a:r>
            <a:endParaRPr lang="en-US" dirty="0"/>
          </a:p>
        </p:txBody>
      </p:sp>
      <p:sp>
        <p:nvSpPr>
          <p:cNvPr id="3" name="Content Placeholder 2"/>
          <p:cNvSpPr>
            <a:spLocks noGrp="1"/>
          </p:cNvSpPr>
          <p:nvPr>
            <p:ph idx="1"/>
          </p:nvPr>
        </p:nvSpPr>
        <p:spPr/>
        <p:txBody>
          <a:bodyPr/>
          <a:lstStyle/>
          <a:p>
            <a:r>
              <a:rPr lang="en-US" sz="2000" dirty="0" smtClean="0"/>
              <a:t>We initially capture the beam by raising the RF voltage “adiabatically” (over many synchrotron oscillations).  This insures that the longitudinal phase space stays matched to the RF bucket</a:t>
            </a:r>
          </a:p>
          <a:p>
            <a:endParaRPr lang="en-US" sz="2000" dirty="0"/>
          </a:p>
          <a:p>
            <a:endParaRPr lang="en-US" sz="3200" dirty="0" smtClean="0"/>
          </a:p>
          <a:p>
            <a:endParaRPr lang="en-US" sz="2000" dirty="0"/>
          </a:p>
          <a:p>
            <a:pPr marL="0" indent="0">
              <a:buNone/>
            </a:pPr>
            <a:endParaRPr lang="en-US" dirty="0"/>
          </a:p>
          <a:p>
            <a:endParaRPr lang="en-US" sz="1200" dirty="0" smtClean="0"/>
          </a:p>
          <a:p>
            <a:r>
              <a:rPr lang="en-US" sz="2000" dirty="0" smtClean="0"/>
              <a:t>If instead we simply turn the RF on, the beam will “filament”.</a:t>
            </a:r>
          </a:p>
          <a:p>
            <a:endParaRPr lang="en-US" sz="2000" dirty="0"/>
          </a:p>
          <a:p>
            <a:endParaRPr lang="en-US" sz="2000" dirty="0" smtClean="0"/>
          </a:p>
          <a:p>
            <a:endParaRPr lang="en-US" sz="2000" dirty="0"/>
          </a:p>
          <a:p>
            <a:endParaRPr lang="en-US" sz="2000" dirty="0" smtClean="0"/>
          </a:p>
          <a:p>
            <a:endParaRPr lang="en-US" sz="3200" dirty="0"/>
          </a:p>
          <a:p>
            <a:r>
              <a:rPr lang="en-US" sz="1800" dirty="0" smtClean="0"/>
              <a:t>(simulations: IOTA ring, protons, K=2.5 MeV, </a:t>
            </a:r>
            <a:r>
              <a:rPr lang="en-US" sz="1800" dirty="0" smtClean="0">
                <a:latin typeface="Symbol" charset="2"/>
                <a:cs typeface="Symbol" charset="2"/>
              </a:rPr>
              <a:t>t</a:t>
            </a:r>
            <a:r>
              <a:rPr lang="en-US" sz="1800" dirty="0" smtClean="0"/>
              <a:t>=1.77 </a:t>
            </a:r>
            <a:r>
              <a:rPr lang="en-US" sz="1800" dirty="0" err="1" smtClean="0">
                <a:latin typeface="Symbol" charset="2"/>
                <a:cs typeface="Symbol" charset="2"/>
              </a:rPr>
              <a:t>m</a:t>
            </a:r>
            <a:r>
              <a:rPr lang="en-US" sz="1800" dirty="0" err="1" smtClean="0"/>
              <a:t>sec</a:t>
            </a:r>
            <a:r>
              <a:rPr lang="en-US" sz="1800" dirty="0" smtClean="0"/>
              <a:t>, h=4, </a:t>
            </a:r>
            <a:r>
              <a:rPr lang="en-US" sz="1800" dirty="0" err="1" smtClean="0"/>
              <a:t>V</a:t>
            </a:r>
            <a:r>
              <a:rPr lang="en-US" sz="1800" baseline="-25000" dirty="0" err="1" smtClean="0"/>
              <a:t>max</a:t>
            </a:r>
            <a:r>
              <a:rPr lang="en-US" sz="1800" dirty="0" smtClean="0"/>
              <a:t>=1kV)</a:t>
            </a:r>
          </a:p>
          <a:p>
            <a:endParaRPr lang="en-US" sz="20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7" name="h4_op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501344" y="1548447"/>
            <a:ext cx="2435924" cy="1826943"/>
          </a:xfrm>
          <a:prstGeom prst="rect">
            <a:avLst/>
          </a:prstGeom>
        </p:spPr>
      </p:pic>
      <p:pic>
        <p:nvPicPr>
          <p:cNvPr id="9" name="zh4_opt.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190245" y="1585530"/>
            <a:ext cx="2474783" cy="1856087"/>
          </a:xfrm>
          <a:prstGeom prst="rect">
            <a:avLst/>
          </a:prstGeom>
        </p:spPr>
      </p:pic>
      <p:pic>
        <p:nvPicPr>
          <p:cNvPr id="10" name="h4_noramp.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783156" y="4007855"/>
            <a:ext cx="2373005" cy="1779753"/>
          </a:xfrm>
          <a:prstGeom prst="rect">
            <a:avLst/>
          </a:prstGeom>
        </p:spPr>
      </p:pic>
      <p:pic>
        <p:nvPicPr>
          <p:cNvPr id="11" name="zh4_noramp.mp4">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0"/>
          <a:stretch>
            <a:fillRect/>
          </a:stretch>
        </p:blipFill>
        <p:spPr>
          <a:xfrm>
            <a:off x="5371826" y="3938469"/>
            <a:ext cx="2323838" cy="1742879"/>
          </a:xfrm>
          <a:prstGeom prst="rect">
            <a:avLst/>
          </a:prstGeom>
        </p:spPr>
      </p:pic>
      <p:sp>
        <p:nvSpPr>
          <p:cNvPr id="12" name="TextBox 11"/>
          <p:cNvSpPr txBox="1"/>
          <p:nvPr/>
        </p:nvSpPr>
        <p:spPr>
          <a:xfrm>
            <a:off x="2105655" y="3241711"/>
            <a:ext cx="1938539" cy="369332"/>
          </a:xfrm>
          <a:prstGeom prst="rect">
            <a:avLst/>
          </a:prstGeom>
          <a:noFill/>
        </p:spPr>
        <p:txBody>
          <a:bodyPr wrap="square" rtlCol="0">
            <a:spAutoFit/>
          </a:bodyPr>
          <a:lstStyle/>
          <a:p>
            <a:pPr algn="r"/>
            <a:r>
              <a:rPr lang="en-US" sz="1800" dirty="0" smtClean="0">
                <a:latin typeface="+mn-lt"/>
              </a:rPr>
              <a:t>z [m]</a:t>
            </a:r>
            <a:endParaRPr lang="en-US" sz="1800" dirty="0" smtClean="0">
              <a:latin typeface="+mn-lt"/>
            </a:endParaRPr>
          </a:p>
        </p:txBody>
      </p:sp>
      <p:sp>
        <p:nvSpPr>
          <p:cNvPr id="15" name="TextBox 14"/>
          <p:cNvSpPr txBox="1"/>
          <p:nvPr/>
        </p:nvSpPr>
        <p:spPr>
          <a:xfrm>
            <a:off x="2124362" y="5599811"/>
            <a:ext cx="1938539" cy="369332"/>
          </a:xfrm>
          <a:prstGeom prst="rect">
            <a:avLst/>
          </a:prstGeom>
          <a:noFill/>
        </p:spPr>
        <p:txBody>
          <a:bodyPr wrap="square" rtlCol="0">
            <a:spAutoFit/>
          </a:bodyPr>
          <a:lstStyle/>
          <a:p>
            <a:pPr algn="r"/>
            <a:r>
              <a:rPr lang="en-US" sz="1800" dirty="0" smtClean="0">
                <a:latin typeface="+mn-lt"/>
              </a:rPr>
              <a:t>z [m]</a:t>
            </a:r>
            <a:endParaRPr lang="en-US" sz="1800" dirty="0" smtClean="0">
              <a:latin typeface="+mn-lt"/>
            </a:endParaRPr>
          </a:p>
        </p:txBody>
      </p:sp>
      <p:sp>
        <p:nvSpPr>
          <p:cNvPr id="16" name="TextBox 15"/>
          <p:cNvSpPr txBox="1"/>
          <p:nvPr/>
        </p:nvSpPr>
        <p:spPr>
          <a:xfrm>
            <a:off x="5578081" y="3238153"/>
            <a:ext cx="1938539" cy="369332"/>
          </a:xfrm>
          <a:prstGeom prst="rect">
            <a:avLst/>
          </a:prstGeom>
          <a:noFill/>
        </p:spPr>
        <p:txBody>
          <a:bodyPr wrap="square" rtlCol="0">
            <a:spAutoFit/>
          </a:bodyPr>
          <a:lstStyle/>
          <a:p>
            <a:pPr algn="r"/>
            <a:r>
              <a:rPr lang="en-US" sz="1800" dirty="0" smtClean="0">
                <a:latin typeface="+mn-lt"/>
              </a:rPr>
              <a:t>z [m]</a:t>
            </a:r>
            <a:endParaRPr lang="en-US" sz="1800" dirty="0" smtClean="0">
              <a:latin typeface="+mn-lt"/>
            </a:endParaRPr>
          </a:p>
        </p:txBody>
      </p:sp>
      <p:sp>
        <p:nvSpPr>
          <p:cNvPr id="17" name="TextBox 16"/>
          <p:cNvSpPr txBox="1"/>
          <p:nvPr/>
        </p:nvSpPr>
        <p:spPr>
          <a:xfrm>
            <a:off x="5745197" y="5655511"/>
            <a:ext cx="1938539" cy="369332"/>
          </a:xfrm>
          <a:prstGeom prst="rect">
            <a:avLst/>
          </a:prstGeom>
          <a:noFill/>
        </p:spPr>
        <p:txBody>
          <a:bodyPr wrap="square" rtlCol="0">
            <a:spAutoFit/>
          </a:bodyPr>
          <a:lstStyle/>
          <a:p>
            <a:pPr algn="r"/>
            <a:r>
              <a:rPr lang="en-US" sz="1800" dirty="0" smtClean="0">
                <a:latin typeface="+mn-lt"/>
              </a:rPr>
              <a:t>z [m]</a:t>
            </a:r>
            <a:endParaRPr lang="en-US" sz="1800" dirty="0" smtClean="0">
              <a:latin typeface="+mn-lt"/>
            </a:endParaRPr>
          </a:p>
        </p:txBody>
      </p:sp>
      <p:sp>
        <p:nvSpPr>
          <p:cNvPr id="18" name="TextBox 17"/>
          <p:cNvSpPr txBox="1"/>
          <p:nvPr/>
        </p:nvSpPr>
        <p:spPr>
          <a:xfrm rot="16200000">
            <a:off x="345375" y="2383940"/>
            <a:ext cx="1938539" cy="369332"/>
          </a:xfrm>
          <a:prstGeom prst="rect">
            <a:avLst/>
          </a:prstGeom>
          <a:noFill/>
        </p:spPr>
        <p:txBody>
          <a:bodyPr wrap="square" rtlCol="0">
            <a:spAutoFit/>
          </a:bodyPr>
          <a:lstStyle/>
          <a:p>
            <a:pPr algn="ctr"/>
            <a:r>
              <a:rPr lang="en-US" sz="1800" dirty="0" err="1">
                <a:latin typeface="+mn-lt"/>
              </a:rPr>
              <a:t>d</a:t>
            </a:r>
            <a:r>
              <a:rPr lang="en-US" sz="1800" dirty="0" err="1" smtClean="0">
                <a:latin typeface="+mn-lt"/>
              </a:rPr>
              <a:t>p</a:t>
            </a:r>
            <a:r>
              <a:rPr lang="en-US" sz="1800" dirty="0" smtClean="0">
                <a:latin typeface="+mn-lt"/>
              </a:rPr>
              <a:t>/p</a:t>
            </a:r>
            <a:endParaRPr lang="en-US" sz="1800" dirty="0" smtClean="0">
              <a:latin typeface="+mn-lt"/>
            </a:endParaRPr>
          </a:p>
        </p:txBody>
      </p:sp>
      <p:sp>
        <p:nvSpPr>
          <p:cNvPr id="19" name="TextBox 18"/>
          <p:cNvSpPr txBox="1"/>
          <p:nvPr/>
        </p:nvSpPr>
        <p:spPr>
          <a:xfrm rot="16200000">
            <a:off x="375221" y="4697482"/>
            <a:ext cx="1938539" cy="369332"/>
          </a:xfrm>
          <a:prstGeom prst="rect">
            <a:avLst/>
          </a:prstGeom>
          <a:noFill/>
        </p:spPr>
        <p:txBody>
          <a:bodyPr wrap="square" rtlCol="0">
            <a:spAutoFit/>
          </a:bodyPr>
          <a:lstStyle/>
          <a:p>
            <a:pPr algn="ctr"/>
            <a:r>
              <a:rPr lang="en-US" sz="1800" dirty="0" err="1">
                <a:latin typeface="+mn-lt"/>
              </a:rPr>
              <a:t>d</a:t>
            </a:r>
            <a:r>
              <a:rPr lang="en-US" sz="1800" dirty="0" err="1" smtClean="0">
                <a:latin typeface="+mn-lt"/>
              </a:rPr>
              <a:t>p</a:t>
            </a:r>
            <a:r>
              <a:rPr lang="en-US" sz="1800" dirty="0" smtClean="0">
                <a:latin typeface="+mn-lt"/>
              </a:rPr>
              <a:t>/p</a:t>
            </a:r>
            <a:endParaRPr lang="en-US" sz="1800" dirty="0" smtClean="0">
              <a:latin typeface="+mn-lt"/>
            </a:endParaRPr>
          </a:p>
        </p:txBody>
      </p:sp>
    </p:spTree>
    <p:extLst>
      <p:ext uri="{BB962C8B-B14F-4D97-AF65-F5344CB8AC3E}">
        <p14:creationId xmlns:p14="http://schemas.microsoft.com/office/powerpoint/2010/main" val="353144449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p:cTn id="19" fill="hold" display="0">
                  <p:stCondLst>
                    <p:cond delay="indefinite"/>
                  </p:stCondLst>
                </p:cTn>
                <p:tgtEl>
                  <p:spTgt spid="10"/>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p:cTn id="25" fill="hold" display="0">
                  <p:stCondLst>
                    <p:cond delay="indefinite"/>
                  </p:stCondLst>
                </p:cTn>
                <p:tgtEl>
                  <p:spTgt spid="1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Acceleration in Periodic Structures</a:t>
            </a:r>
            <a:endParaRPr lang="en-US" dirty="0"/>
          </a:p>
        </p:txBody>
      </p:sp>
      <p:sp>
        <p:nvSpPr>
          <p:cNvPr id="3" name="Content Placeholder 2"/>
          <p:cNvSpPr>
            <a:spLocks noGrp="1"/>
          </p:cNvSpPr>
          <p:nvPr>
            <p:ph idx="1"/>
          </p:nvPr>
        </p:nvSpPr>
        <p:spPr>
          <a:xfrm>
            <a:off x="503776" y="690225"/>
            <a:ext cx="8251825" cy="452775"/>
          </a:xfrm>
        </p:spPr>
        <p:txBody>
          <a:bodyPr/>
          <a:lstStyle/>
          <a:p>
            <a:r>
              <a:rPr lang="en-US" sz="1800" dirty="0" smtClean="0"/>
              <a:t>We consider motion of particles either through a linear structure or in a circular ring</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grpSp>
        <p:nvGrpSpPr>
          <p:cNvPr id="16" name="Group 15"/>
          <p:cNvGrpSpPr/>
          <p:nvPr/>
        </p:nvGrpSpPr>
        <p:grpSpPr>
          <a:xfrm>
            <a:off x="1066800" y="1828800"/>
            <a:ext cx="304800" cy="533400"/>
            <a:chOff x="1524000" y="1600200"/>
            <a:chExt cx="304800" cy="533400"/>
          </a:xfrm>
        </p:grpSpPr>
        <p:cxnSp>
          <p:nvCxnSpPr>
            <p:cNvPr id="8" name="Straight Connector 7"/>
            <p:cNvCxnSpPr/>
            <p:nvPr/>
          </p:nvCxnSpPr>
          <p:spPr>
            <a:xfrm>
              <a:off x="1524000" y="1600200"/>
              <a:ext cx="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828800" y="1600200"/>
              <a:ext cx="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524000" y="20574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24000" y="19050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524000" y="17526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24000" y="16002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514600" y="1828800"/>
            <a:ext cx="304800" cy="533400"/>
            <a:chOff x="1524000" y="1600200"/>
            <a:chExt cx="304800" cy="533400"/>
          </a:xfrm>
        </p:grpSpPr>
        <p:cxnSp>
          <p:nvCxnSpPr>
            <p:cNvPr id="18" name="Straight Connector 17"/>
            <p:cNvCxnSpPr/>
            <p:nvPr/>
          </p:nvCxnSpPr>
          <p:spPr>
            <a:xfrm>
              <a:off x="1524000" y="1600200"/>
              <a:ext cx="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28800" y="1600200"/>
              <a:ext cx="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524000" y="20574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524000" y="19050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524000" y="17526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24000" y="16002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886200" y="1828800"/>
            <a:ext cx="304800" cy="533400"/>
            <a:chOff x="1524000" y="1600200"/>
            <a:chExt cx="304800" cy="533400"/>
          </a:xfrm>
        </p:grpSpPr>
        <p:cxnSp>
          <p:nvCxnSpPr>
            <p:cNvPr id="25" name="Straight Connector 24"/>
            <p:cNvCxnSpPr/>
            <p:nvPr/>
          </p:nvCxnSpPr>
          <p:spPr>
            <a:xfrm>
              <a:off x="1524000" y="1600200"/>
              <a:ext cx="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28800" y="1600200"/>
              <a:ext cx="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524000" y="20574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24000" y="19050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524000" y="17526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524000" y="16002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257800" y="1828800"/>
            <a:ext cx="304800" cy="533400"/>
            <a:chOff x="1524000" y="1600200"/>
            <a:chExt cx="304800" cy="533400"/>
          </a:xfrm>
        </p:grpSpPr>
        <p:cxnSp>
          <p:nvCxnSpPr>
            <p:cNvPr id="32" name="Straight Connector 31"/>
            <p:cNvCxnSpPr/>
            <p:nvPr/>
          </p:nvCxnSpPr>
          <p:spPr>
            <a:xfrm>
              <a:off x="1524000" y="1600200"/>
              <a:ext cx="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828800" y="1600200"/>
              <a:ext cx="0" cy="5334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24000" y="20574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524000" y="19050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524000" y="17526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524000" y="1600200"/>
              <a:ext cx="304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8" name="Left Brace 37"/>
          <p:cNvSpPr/>
          <p:nvPr/>
        </p:nvSpPr>
        <p:spPr>
          <a:xfrm rot="-5400000">
            <a:off x="1790700" y="1943100"/>
            <a:ext cx="304800" cy="144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e 38"/>
          <p:cNvSpPr/>
          <p:nvPr/>
        </p:nvSpPr>
        <p:spPr>
          <a:xfrm rot="-5400000">
            <a:off x="3238500" y="1943100"/>
            <a:ext cx="304800" cy="144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p:cNvSpPr/>
          <p:nvPr/>
        </p:nvSpPr>
        <p:spPr>
          <a:xfrm rot="-5400000">
            <a:off x="4686300" y="1943100"/>
            <a:ext cx="304800" cy="144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1" name="Object 40"/>
          <p:cNvGraphicFramePr>
            <a:graphicFrameLocks noChangeAspect="1"/>
          </p:cNvGraphicFramePr>
          <p:nvPr/>
        </p:nvGraphicFramePr>
        <p:xfrm>
          <a:off x="1752600" y="2819400"/>
          <a:ext cx="381000" cy="374650"/>
        </p:xfrm>
        <a:graphic>
          <a:graphicData uri="http://schemas.openxmlformats.org/presentationml/2006/ole">
            <mc:AlternateContent xmlns:mc="http://schemas.openxmlformats.org/markup-compatibility/2006">
              <mc:Choice xmlns:v="urn:schemas-microsoft-com:vml" Requires="v">
                <p:oleObj spid="_x0000_s1358" name="Equation" r:id="rId4" imgW="126720" imgH="139680" progId="Equation.3">
                  <p:embed/>
                </p:oleObj>
              </mc:Choice>
              <mc:Fallback>
                <p:oleObj name="Equation" r:id="rId4" imgW="126720" imgH="139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819400"/>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4"/>
          <p:cNvGraphicFramePr>
            <a:graphicFrameLocks noChangeAspect="1"/>
          </p:cNvGraphicFramePr>
          <p:nvPr/>
        </p:nvGraphicFramePr>
        <p:xfrm>
          <a:off x="3200400" y="2819400"/>
          <a:ext cx="381000" cy="374650"/>
        </p:xfrm>
        <a:graphic>
          <a:graphicData uri="http://schemas.openxmlformats.org/presentationml/2006/ole">
            <mc:AlternateContent xmlns:mc="http://schemas.openxmlformats.org/markup-compatibility/2006">
              <mc:Choice xmlns:v="urn:schemas-microsoft-com:vml" Requires="v">
                <p:oleObj spid="_x0000_s1359" name="Equation" r:id="rId6" imgW="126720" imgH="139680" progId="Equation.3">
                  <p:embed/>
                </p:oleObj>
              </mc:Choice>
              <mc:Fallback>
                <p:oleObj name="Equation" r:id="rId6" imgW="126720" imgH="139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819400"/>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5"/>
          <p:cNvGraphicFramePr>
            <a:graphicFrameLocks noChangeAspect="1"/>
          </p:cNvGraphicFramePr>
          <p:nvPr/>
        </p:nvGraphicFramePr>
        <p:xfrm>
          <a:off x="4648200" y="2819400"/>
          <a:ext cx="381000" cy="374650"/>
        </p:xfrm>
        <a:graphic>
          <a:graphicData uri="http://schemas.openxmlformats.org/presentationml/2006/ole">
            <mc:AlternateContent xmlns:mc="http://schemas.openxmlformats.org/markup-compatibility/2006">
              <mc:Choice xmlns:v="urn:schemas-microsoft-com:vml" Requires="v">
                <p:oleObj spid="_x0000_s1360" name="Equation" r:id="rId7" imgW="126720" imgH="139680" progId="Equation.3">
                  <p:embed/>
                </p:oleObj>
              </mc:Choice>
              <mc:Fallback>
                <p:oleObj name="Equation" r:id="rId7" imgW="126720" imgH="139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819400"/>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Oval 43"/>
          <p:cNvSpPr/>
          <p:nvPr/>
        </p:nvSpPr>
        <p:spPr>
          <a:xfrm>
            <a:off x="1066800" y="3505200"/>
            <a:ext cx="1828800" cy="17838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730708" y="4254709"/>
            <a:ext cx="314793" cy="313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2605790" y="4263452"/>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605790" y="4568252"/>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681990" y="4263452"/>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834390" y="4263452"/>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986790" y="4263452"/>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139190" y="4263452"/>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2" name="Object 51"/>
          <p:cNvGraphicFramePr>
            <a:graphicFrameLocks noChangeAspect="1"/>
          </p:cNvGraphicFramePr>
          <p:nvPr/>
        </p:nvGraphicFramePr>
        <p:xfrm>
          <a:off x="2453390" y="4339652"/>
          <a:ext cx="152400" cy="165100"/>
        </p:xfrm>
        <a:graphic>
          <a:graphicData uri="http://schemas.openxmlformats.org/presentationml/2006/ole">
            <mc:AlternateContent xmlns:mc="http://schemas.openxmlformats.org/markup-compatibility/2006">
              <mc:Choice xmlns:v="urn:schemas-microsoft-com:vml" Requires="v">
                <p:oleObj spid="_x0000_s1361" name="Equation" r:id="rId8" imgW="152280" imgH="164880" progId="Equation.3">
                  <p:embed/>
                </p:oleObj>
              </mc:Choice>
              <mc:Fallback>
                <p:oleObj name="Equation" r:id="rId8" imgW="1522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3390" y="4339652"/>
                        <a:ext cx="1524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5" name="Straight Arrow Connector 54"/>
          <p:cNvCxnSpPr>
            <a:endCxn id="45" idx="0"/>
          </p:cNvCxnSpPr>
          <p:nvPr/>
        </p:nvCxnSpPr>
        <p:spPr>
          <a:xfrm>
            <a:off x="2819400" y="4038600"/>
            <a:ext cx="68705" cy="216109"/>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9223" name="Object 7"/>
          <p:cNvGraphicFramePr>
            <a:graphicFrameLocks noChangeAspect="1"/>
          </p:cNvGraphicFramePr>
          <p:nvPr/>
        </p:nvGraphicFramePr>
        <p:xfrm>
          <a:off x="1143000" y="4267200"/>
          <a:ext cx="381000" cy="374650"/>
        </p:xfrm>
        <a:graphic>
          <a:graphicData uri="http://schemas.openxmlformats.org/presentationml/2006/ole">
            <mc:AlternateContent xmlns:mc="http://schemas.openxmlformats.org/markup-compatibility/2006">
              <mc:Choice xmlns:v="urn:schemas-microsoft-com:vml" Requires="v">
                <p:oleObj spid="_x0000_s1362" name="Equation" r:id="rId10" imgW="126720" imgH="139680" progId="Equation.3">
                  <p:embed/>
                </p:oleObj>
              </mc:Choice>
              <mc:Fallback>
                <p:oleObj name="Equation" r:id="rId10" imgW="126720" imgH="139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4267200"/>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TextBox 56"/>
          <p:cNvSpPr txBox="1"/>
          <p:nvPr/>
        </p:nvSpPr>
        <p:spPr>
          <a:xfrm>
            <a:off x="4114800" y="3733800"/>
            <a:ext cx="4191000" cy="1200329"/>
          </a:xfrm>
          <a:prstGeom prst="rect">
            <a:avLst/>
          </a:prstGeom>
          <a:noFill/>
        </p:spPr>
        <p:txBody>
          <a:bodyPr wrap="square" rtlCol="0">
            <a:spAutoFit/>
          </a:bodyPr>
          <a:lstStyle/>
          <a:p>
            <a:r>
              <a:rPr lang="en-US" sz="1800" dirty="0" smtClean="0">
                <a:solidFill>
                  <a:srgbClr val="C00000"/>
                </a:solidFill>
                <a:latin typeface="+mn-lt"/>
              </a:rPr>
              <a:t>In both cases, we can adjust the RF phases such that a particle of nominal energy arrives at the the same point in the cycle </a:t>
            </a:r>
            <a:r>
              <a:rPr lang="en-US" sz="1800" dirty="0" err="1" smtClean="0">
                <a:solidFill>
                  <a:srgbClr val="C00000"/>
                </a:solidFill>
                <a:latin typeface="+mn-lt"/>
              </a:rPr>
              <a:t>φ</a:t>
            </a:r>
            <a:r>
              <a:rPr lang="en-US" sz="1800" i="1" baseline="-25000" dirty="0" err="1" smtClean="0">
                <a:solidFill>
                  <a:srgbClr val="C00000"/>
                </a:solidFill>
                <a:latin typeface="+mn-lt"/>
              </a:rPr>
              <a:t>s</a:t>
            </a:r>
            <a:endParaRPr lang="en-US" sz="1800" i="1" baseline="-25000" dirty="0" smtClean="0">
              <a:solidFill>
                <a:srgbClr val="C00000"/>
              </a:solidFill>
              <a:latin typeface="+mn-lt"/>
            </a:endParaRPr>
          </a:p>
        </p:txBody>
      </p:sp>
      <p:cxnSp>
        <p:nvCxnSpPr>
          <p:cNvPr id="59" name="Straight Arrow Connector 58"/>
          <p:cNvCxnSpPr/>
          <p:nvPr/>
        </p:nvCxnSpPr>
        <p:spPr>
          <a:xfrm>
            <a:off x="762000" y="2057400"/>
            <a:ext cx="5334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aphicFrame>
        <p:nvGraphicFramePr>
          <p:cNvPr id="9224" name="Object 8"/>
          <p:cNvGraphicFramePr>
            <a:graphicFrameLocks noChangeAspect="1"/>
          </p:cNvGraphicFramePr>
          <p:nvPr/>
        </p:nvGraphicFramePr>
        <p:xfrm>
          <a:off x="5941984" y="2362200"/>
          <a:ext cx="2763866" cy="762000"/>
        </p:xfrm>
        <a:graphic>
          <a:graphicData uri="http://schemas.openxmlformats.org/presentationml/2006/ole">
            <mc:AlternateContent xmlns:mc="http://schemas.openxmlformats.org/markup-compatibility/2006">
              <mc:Choice xmlns:v="urn:schemas-microsoft-com:vml" Requires="v">
                <p:oleObj spid="_x0000_s1363" name="Equation" r:id="rId11" imgW="1358640" imgH="419040" progId="Equation.3">
                  <p:embed/>
                </p:oleObj>
              </mc:Choice>
              <mc:Fallback>
                <p:oleObj name="Equation" r:id="rId11" imgW="135864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1984" y="2362200"/>
                        <a:ext cx="2763866"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5" name="Object 9"/>
          <p:cNvGraphicFramePr>
            <a:graphicFrameLocks noChangeAspect="1"/>
          </p:cNvGraphicFramePr>
          <p:nvPr/>
        </p:nvGraphicFramePr>
        <p:xfrm>
          <a:off x="609600" y="5486400"/>
          <a:ext cx="3330979" cy="838200"/>
        </p:xfrm>
        <a:graphic>
          <a:graphicData uri="http://schemas.openxmlformats.org/presentationml/2006/ole">
            <mc:AlternateContent xmlns:mc="http://schemas.openxmlformats.org/markup-compatibility/2006">
              <mc:Choice xmlns:v="urn:schemas-microsoft-com:vml" Requires="v">
                <p:oleObj spid="_x0000_s1364" name="Equation" r:id="rId13" imgW="1714320" imgH="482400" progId="Equation.DSMT4">
                  <p:embed/>
                </p:oleObj>
              </mc:Choice>
              <mc:Fallback>
                <p:oleObj name="Equation" r:id="rId13" imgW="1714320" imgH="4824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9600" y="5486400"/>
                        <a:ext cx="3330979"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TextBox 61"/>
          <p:cNvSpPr txBox="1"/>
          <p:nvPr/>
        </p:nvSpPr>
        <p:spPr>
          <a:xfrm>
            <a:off x="6781800" y="1447800"/>
            <a:ext cx="2133600" cy="369332"/>
          </a:xfrm>
          <a:prstGeom prst="rect">
            <a:avLst/>
          </a:prstGeom>
          <a:noFill/>
        </p:spPr>
        <p:txBody>
          <a:bodyPr wrap="square" rtlCol="0">
            <a:spAutoFit/>
          </a:bodyPr>
          <a:lstStyle/>
          <a:p>
            <a:pPr algn="r"/>
            <a:r>
              <a:rPr lang="en-US" sz="1800" dirty="0" smtClean="0">
                <a:solidFill>
                  <a:srgbClr val="C00000"/>
                </a:solidFill>
                <a:latin typeface="+mn-lt"/>
              </a:rPr>
              <a:t>Always negative</a:t>
            </a:r>
            <a:endParaRPr lang="en-US" sz="1800" i="1" baseline="-25000" dirty="0" smtClean="0">
              <a:solidFill>
                <a:srgbClr val="C00000"/>
              </a:solidFill>
              <a:latin typeface="+mn-lt"/>
            </a:endParaRPr>
          </a:p>
        </p:txBody>
      </p:sp>
      <p:cxnSp>
        <p:nvCxnSpPr>
          <p:cNvPr id="64" name="Straight Arrow Connector 63"/>
          <p:cNvCxnSpPr/>
          <p:nvPr/>
        </p:nvCxnSpPr>
        <p:spPr>
          <a:xfrm>
            <a:off x="8077200" y="1905000"/>
            <a:ext cx="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343400" y="5486400"/>
            <a:ext cx="2895600" cy="646331"/>
          </a:xfrm>
          <a:prstGeom prst="rect">
            <a:avLst/>
          </a:prstGeom>
          <a:noFill/>
        </p:spPr>
        <p:txBody>
          <a:bodyPr wrap="square" rtlCol="0">
            <a:spAutoFit/>
          </a:bodyPr>
          <a:lstStyle/>
          <a:p>
            <a:r>
              <a:rPr lang="en-US" sz="1800" dirty="0" smtClean="0">
                <a:solidFill>
                  <a:srgbClr val="C00000"/>
                </a:solidFill>
                <a:latin typeface="+mn-lt"/>
              </a:rPr>
              <a:t>Goes from negative to positive at transition</a:t>
            </a:r>
            <a:endParaRPr lang="en-US" sz="1800" i="1" baseline="-25000" dirty="0" smtClean="0">
              <a:solidFill>
                <a:srgbClr val="C00000"/>
              </a:solidFill>
              <a:latin typeface="+mn-lt"/>
            </a:endParaRPr>
          </a:p>
        </p:txBody>
      </p:sp>
      <p:sp>
        <p:nvSpPr>
          <p:cNvPr id="66" name="Freeform 65"/>
          <p:cNvSpPr/>
          <p:nvPr/>
        </p:nvSpPr>
        <p:spPr>
          <a:xfrm>
            <a:off x="3198126" y="6100549"/>
            <a:ext cx="1114567" cy="500418"/>
          </a:xfrm>
          <a:custGeom>
            <a:avLst/>
            <a:gdLst>
              <a:gd name="connsiteX0" fmla="*/ 1114567 w 1114567"/>
              <a:gd name="connsiteY0" fmla="*/ 81887 h 500418"/>
              <a:gd name="connsiteX1" fmla="*/ 841611 w 1114567"/>
              <a:gd name="connsiteY1" fmla="*/ 300251 h 500418"/>
              <a:gd name="connsiteX2" fmla="*/ 118280 w 1114567"/>
              <a:gd name="connsiteY2" fmla="*/ 450376 h 500418"/>
              <a:gd name="connsiteX3" fmla="*/ 131928 w 1114567"/>
              <a:gd name="connsiteY3" fmla="*/ 0 h 500418"/>
            </a:gdLst>
            <a:ahLst/>
            <a:cxnLst>
              <a:cxn ang="0">
                <a:pos x="connsiteX0" y="connsiteY0"/>
              </a:cxn>
              <a:cxn ang="0">
                <a:pos x="connsiteX1" y="connsiteY1"/>
              </a:cxn>
              <a:cxn ang="0">
                <a:pos x="connsiteX2" y="connsiteY2"/>
              </a:cxn>
              <a:cxn ang="0">
                <a:pos x="connsiteX3" y="connsiteY3"/>
              </a:cxn>
            </a:cxnLst>
            <a:rect l="l" t="t" r="r" b="b"/>
            <a:pathLst>
              <a:path w="1114567" h="500418">
                <a:moveTo>
                  <a:pt x="1114567" y="81887"/>
                </a:moveTo>
                <a:cubicBezTo>
                  <a:pt x="1061113" y="160361"/>
                  <a:pt x="1007659" y="238836"/>
                  <a:pt x="841611" y="300251"/>
                </a:cubicBezTo>
                <a:cubicBezTo>
                  <a:pt x="675563" y="361666"/>
                  <a:pt x="236560" y="500418"/>
                  <a:pt x="118280" y="450376"/>
                </a:cubicBezTo>
                <a:cubicBezTo>
                  <a:pt x="0" y="400334"/>
                  <a:pt x="65964" y="200167"/>
                  <a:pt x="131928"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704351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0.jpg"/>
          <p:cNvPicPr>
            <a:picLocks noChangeAspect="1"/>
          </p:cNvPicPr>
          <p:nvPr/>
        </p:nvPicPr>
        <p:blipFill>
          <a:blip r:embed="rId3" cstate="print"/>
          <a:srcRect b="69021"/>
          <a:stretch>
            <a:fillRect/>
          </a:stretch>
        </p:blipFill>
        <p:spPr>
          <a:xfrm rot="60000">
            <a:off x="2657087" y="1155956"/>
            <a:ext cx="3986295" cy="2131452"/>
          </a:xfrm>
          <a:prstGeom prst="rect">
            <a:avLst/>
          </a:prstGeom>
        </p:spPr>
      </p:pic>
      <p:sp>
        <p:nvSpPr>
          <p:cNvPr id="2" name="Title 1"/>
          <p:cNvSpPr>
            <a:spLocks noGrp="1"/>
          </p:cNvSpPr>
          <p:nvPr>
            <p:ph type="title"/>
          </p:nvPr>
        </p:nvSpPr>
        <p:spPr/>
        <p:txBody>
          <a:bodyPr/>
          <a:lstStyle/>
          <a:p>
            <a:r>
              <a:rPr lang="en-US" dirty="0" smtClean="0"/>
              <a:t>Capture and Acceleration</a:t>
            </a:r>
            <a:endParaRPr lang="en-US" dirty="0"/>
          </a:p>
        </p:txBody>
      </p:sp>
      <p:sp>
        <p:nvSpPr>
          <p:cNvPr id="3" name="Content Placeholder 2"/>
          <p:cNvSpPr>
            <a:spLocks noGrp="1"/>
          </p:cNvSpPr>
          <p:nvPr>
            <p:ph idx="1"/>
          </p:nvPr>
        </p:nvSpPr>
        <p:spPr>
          <a:xfrm>
            <a:off x="503776" y="690226"/>
            <a:ext cx="8251825" cy="742790"/>
          </a:xfrm>
        </p:spPr>
        <p:txBody>
          <a:bodyPr/>
          <a:lstStyle/>
          <a:p>
            <a:r>
              <a:rPr lang="en-US" sz="1800" dirty="0" smtClean="0"/>
              <a:t>We can </a:t>
            </a:r>
            <a:r>
              <a:rPr lang="en-US" sz="1800" dirty="0" smtClean="0"/>
              <a:t>adiabatically capture </a:t>
            </a:r>
            <a:r>
              <a:rPr lang="en-US" sz="1800" dirty="0" smtClean="0"/>
              <a:t>beam by increasing the RF voltage with no accelerating phase</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As we accelerate beam, </a:t>
            </a:r>
            <a:r>
              <a:rPr lang="en-US" sz="1800" dirty="0" err="1" smtClean="0">
                <a:latin typeface="Symbol" pitchFamily="18" charset="2"/>
              </a:rPr>
              <a:t>D</a:t>
            </a:r>
            <a:r>
              <a:rPr lang="en-US" sz="1800" dirty="0" err="1" smtClean="0"/>
              <a:t>t</a:t>
            </a:r>
            <a:r>
              <a:rPr lang="en-US" sz="1800" dirty="0" smtClean="0"/>
              <a:t> decreases. Recall</a:t>
            </a:r>
          </a:p>
          <a:p>
            <a:endParaRPr lang="en-US" sz="1800" dirty="0" smtClean="0"/>
          </a:p>
          <a:p>
            <a:endParaRPr lang="en-US" sz="1800" dirty="0" smtClean="0"/>
          </a:p>
          <a:p>
            <a:pPr>
              <a:buNone/>
            </a:pPr>
            <a:endParaRPr lang="en-US" sz="1800" dirty="0" smtClean="0"/>
          </a:p>
          <a:p>
            <a:endParaRPr lang="en-US" sz="1800" dirty="0" smtClean="0"/>
          </a:p>
          <a:p>
            <a:endParaRPr lang="en-US" sz="1800" dirty="0" smtClean="0"/>
          </a:p>
          <a:p>
            <a:endParaRPr lang="en-US" sz="1800" dirty="0" smtClean="0"/>
          </a:p>
          <a:p>
            <a:r>
              <a:rPr lang="en-US" sz="1800" dirty="0" smtClean="0"/>
              <a:t>So as beam accelerates, bunches get narrower</a:t>
            </a:r>
            <a:endParaRPr lang="en-US" sz="1800" dirty="0"/>
          </a:p>
        </p:txBody>
      </p:sp>
      <p:graphicFrame>
        <p:nvGraphicFramePr>
          <p:cNvPr id="66562" name="Object 2"/>
          <p:cNvGraphicFramePr>
            <a:graphicFrameLocks noChangeAspect="1"/>
          </p:cNvGraphicFramePr>
          <p:nvPr/>
        </p:nvGraphicFramePr>
        <p:xfrm>
          <a:off x="5540991" y="3300483"/>
          <a:ext cx="3603009" cy="712339"/>
        </p:xfrm>
        <a:graphic>
          <a:graphicData uri="http://schemas.openxmlformats.org/presentationml/2006/ole">
            <mc:AlternateContent xmlns:mc="http://schemas.openxmlformats.org/markup-compatibility/2006">
              <mc:Choice xmlns:v="urn:schemas-microsoft-com:vml" Requires="v">
                <p:oleObj spid="_x0000_s607235" name="Equation" r:id="rId4" imgW="2184120" imgH="431640" progId="Equation.3">
                  <p:embed/>
                </p:oleObj>
              </mc:Choice>
              <mc:Fallback>
                <p:oleObj name="Equation" r:id="rId4" imgW="218412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991" y="3300483"/>
                        <a:ext cx="3603009" cy="71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563" name="Object 3"/>
          <p:cNvGraphicFramePr>
            <a:graphicFrameLocks noChangeAspect="1"/>
          </p:cNvGraphicFramePr>
          <p:nvPr>
            <p:extLst>
              <p:ext uri="{D42A27DB-BD31-4B8C-83A1-F6EECF244321}">
                <p14:modId xmlns:p14="http://schemas.microsoft.com/office/powerpoint/2010/main" val="1077906777"/>
              </p:ext>
            </p:extLst>
          </p:nvPr>
        </p:nvGraphicFramePr>
        <p:xfrm>
          <a:off x="2682875" y="3987800"/>
          <a:ext cx="3765550" cy="1736725"/>
        </p:xfrm>
        <a:graphic>
          <a:graphicData uri="http://schemas.openxmlformats.org/presentationml/2006/ole">
            <mc:AlternateContent xmlns:mc="http://schemas.openxmlformats.org/markup-compatibility/2006">
              <mc:Choice xmlns:v="urn:schemas-microsoft-com:vml" Requires="v">
                <p:oleObj spid="_x0000_s607236" name="Equation" r:id="rId6" imgW="2501900" imgH="1193800" progId="Equation.DSMT4">
                  <p:embed/>
                </p:oleObj>
              </mc:Choice>
              <mc:Fallback>
                <p:oleObj name="Equation" r:id="rId6" imgW="2501900" imgH="1193800" progId="Equation.DSMT4">
                  <p:embed/>
                  <p:pic>
                    <p:nvPicPr>
                      <p:cNvPr id="0" name=""/>
                      <p:cNvPicPr>
                        <a:picLocks noChangeAspect="1" noChangeArrowheads="1"/>
                      </p:cNvPicPr>
                      <p:nvPr/>
                    </p:nvPicPr>
                    <p:blipFill>
                      <a:blip r:embed="rId7"/>
                      <a:srcRect/>
                      <a:stretch>
                        <a:fillRect/>
                      </a:stretch>
                    </p:blipFill>
                    <p:spPr bwMode="auto">
                      <a:xfrm>
                        <a:off x="2682875" y="3987800"/>
                        <a:ext cx="376555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latin typeface="+mn-lt"/>
              </a:rPr>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spTree>
    <p:extLst>
      <p:ext uri="{BB962C8B-B14F-4D97-AF65-F5344CB8AC3E}">
        <p14:creationId xmlns:p14="http://schemas.microsoft.com/office/powerpoint/2010/main" val="150191321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Bucket to Bucket Transfer</a:t>
            </a:r>
            <a:endParaRPr lang="en-US" dirty="0"/>
          </a:p>
        </p:txBody>
      </p:sp>
      <p:sp>
        <p:nvSpPr>
          <p:cNvPr id="3" name="Content Placeholder 2"/>
          <p:cNvSpPr>
            <a:spLocks noGrp="1"/>
          </p:cNvSpPr>
          <p:nvPr>
            <p:ph idx="1"/>
          </p:nvPr>
        </p:nvSpPr>
        <p:spPr>
          <a:xfrm>
            <a:off x="503776" y="690225"/>
            <a:ext cx="8251825" cy="428891"/>
          </a:xfrm>
        </p:spPr>
        <p:txBody>
          <a:bodyPr/>
          <a:lstStyle/>
          <a:p>
            <a:r>
              <a:rPr lang="en-US" sz="1800" dirty="0" smtClean="0"/>
              <a:t>In general, the accelerating gradient of an RF structure is</a:t>
            </a:r>
          </a:p>
          <a:p>
            <a:endParaRPr lang="en-US" sz="1800" dirty="0" smtClean="0"/>
          </a:p>
          <a:p>
            <a:endParaRPr lang="en-US" sz="1800" dirty="0" smtClean="0"/>
          </a:p>
          <a:p>
            <a:endParaRPr lang="en-US" sz="1800" dirty="0" smtClean="0"/>
          </a:p>
          <a:p>
            <a:r>
              <a:rPr lang="en-US" sz="1800" dirty="0" smtClean="0"/>
              <a:t>So when bunches get short enough, it’s advantageous to transfer to a higher frequency.  For example, in the Fermilab Linac</a:t>
            </a:r>
            <a:endParaRPr lang="en-US" sz="1800" dirty="0"/>
          </a:p>
        </p:txBody>
      </p:sp>
      <p:graphicFrame>
        <p:nvGraphicFramePr>
          <p:cNvPr id="67586" name="Object 2"/>
          <p:cNvGraphicFramePr>
            <a:graphicFrameLocks noChangeAspect="1"/>
          </p:cNvGraphicFramePr>
          <p:nvPr/>
        </p:nvGraphicFramePr>
        <p:xfrm>
          <a:off x="2785139" y="1035643"/>
          <a:ext cx="3621603" cy="875044"/>
        </p:xfrm>
        <a:graphic>
          <a:graphicData uri="http://schemas.openxmlformats.org/presentationml/2006/ole">
            <mc:AlternateContent xmlns:mc="http://schemas.openxmlformats.org/markup-compatibility/2006">
              <mc:Choice xmlns:v="urn:schemas-microsoft-com:vml" Requires="v">
                <p:oleObj spid="_x0000_s608258" name="Equation" r:id="rId3" imgW="1726920" imgH="431640" progId="Equation.DSMT4">
                  <p:embed/>
                </p:oleObj>
              </mc:Choice>
              <mc:Fallback>
                <p:oleObj name="Equation" r:id="rId3" imgW="17269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139" y="1035643"/>
                        <a:ext cx="3621603" cy="875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 name="Chart 8"/>
          <p:cNvGraphicFramePr>
            <a:graphicFrameLocks noGrp="1"/>
          </p:cNvGraphicFramePr>
          <p:nvPr/>
        </p:nvGraphicFramePr>
        <p:xfrm>
          <a:off x="514841" y="2784143"/>
          <a:ext cx="4220932" cy="24258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noGrp="1"/>
          </p:cNvGraphicFramePr>
          <p:nvPr/>
        </p:nvGraphicFramePr>
        <p:xfrm>
          <a:off x="4763069" y="2797792"/>
          <a:ext cx="4107976" cy="2224585"/>
        </p:xfrm>
        <a:graphic>
          <a:graphicData uri="http://schemas.openxmlformats.org/drawingml/2006/chart">
            <c:chart xmlns:c="http://schemas.openxmlformats.org/drawingml/2006/chart" xmlns:r="http://schemas.openxmlformats.org/officeDocument/2006/relationships" r:id="rId6"/>
          </a:graphicData>
        </a:graphic>
      </p:graphicFrame>
      <p:sp>
        <p:nvSpPr>
          <p:cNvPr id="11" name="Oval 10"/>
          <p:cNvSpPr/>
          <p:nvPr/>
        </p:nvSpPr>
        <p:spPr>
          <a:xfrm>
            <a:off x="2688608" y="3562066"/>
            <a:ext cx="272955" cy="69603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58417" y="3509749"/>
            <a:ext cx="272955" cy="69603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978925" y="4831307"/>
            <a:ext cx="2019869" cy="369332"/>
          </a:xfrm>
          <a:prstGeom prst="rect">
            <a:avLst/>
          </a:prstGeom>
          <a:noFill/>
        </p:spPr>
        <p:txBody>
          <a:bodyPr wrap="square" rtlCol="0">
            <a:spAutoFit/>
          </a:bodyPr>
          <a:lstStyle/>
          <a:p>
            <a:r>
              <a:rPr lang="en-US" sz="1800" dirty="0" smtClean="0">
                <a:solidFill>
                  <a:srgbClr val="C00000"/>
                </a:solidFill>
                <a:latin typeface="+mn-lt"/>
              </a:rPr>
              <a:t>200 MHz Linac</a:t>
            </a:r>
          </a:p>
        </p:txBody>
      </p:sp>
      <p:sp>
        <p:nvSpPr>
          <p:cNvPr id="14" name="TextBox 13"/>
          <p:cNvSpPr txBox="1"/>
          <p:nvPr/>
        </p:nvSpPr>
        <p:spPr>
          <a:xfrm>
            <a:off x="6020937" y="4806286"/>
            <a:ext cx="2019869" cy="369332"/>
          </a:xfrm>
          <a:prstGeom prst="rect">
            <a:avLst/>
          </a:prstGeom>
          <a:noFill/>
        </p:spPr>
        <p:txBody>
          <a:bodyPr wrap="square" rtlCol="0">
            <a:spAutoFit/>
          </a:bodyPr>
          <a:lstStyle/>
          <a:p>
            <a:r>
              <a:rPr lang="en-US" sz="1800" dirty="0" smtClean="0">
                <a:solidFill>
                  <a:srgbClr val="C00000"/>
                </a:solidFill>
                <a:latin typeface="+mn-lt"/>
              </a:rPr>
              <a:t>800 MHz Linac</a:t>
            </a:r>
          </a:p>
        </p:txBody>
      </p:sp>
      <p:sp>
        <p:nvSpPr>
          <p:cNvPr id="15" name="TextBox 14"/>
          <p:cNvSpPr txBox="1"/>
          <p:nvPr/>
        </p:nvSpPr>
        <p:spPr>
          <a:xfrm>
            <a:off x="3616657" y="5581934"/>
            <a:ext cx="2210937" cy="646331"/>
          </a:xfrm>
          <a:prstGeom prst="rect">
            <a:avLst/>
          </a:prstGeom>
          <a:noFill/>
        </p:spPr>
        <p:txBody>
          <a:bodyPr wrap="square" rtlCol="0">
            <a:spAutoFit/>
          </a:bodyPr>
          <a:lstStyle/>
          <a:p>
            <a:r>
              <a:rPr lang="en-US" sz="1800" dirty="0" smtClean="0">
                <a:solidFill>
                  <a:srgbClr val="C00000"/>
                </a:solidFill>
                <a:latin typeface="+mn-lt"/>
              </a:rPr>
              <a:t>Transfer beam to every 4</a:t>
            </a:r>
            <a:r>
              <a:rPr lang="en-US" sz="1800" baseline="30000" dirty="0" smtClean="0">
                <a:solidFill>
                  <a:srgbClr val="C00000"/>
                </a:solidFill>
                <a:latin typeface="+mn-lt"/>
              </a:rPr>
              <a:t>th</a:t>
            </a:r>
            <a:r>
              <a:rPr lang="en-US" sz="1800" dirty="0" smtClean="0">
                <a:solidFill>
                  <a:srgbClr val="C00000"/>
                </a:solidFill>
                <a:latin typeface="+mn-lt"/>
              </a:rPr>
              <a:t> bucket</a:t>
            </a:r>
          </a:p>
        </p:txBody>
      </p:sp>
      <p:sp>
        <p:nvSpPr>
          <p:cNvPr id="16" name="Freeform 15"/>
          <p:cNvSpPr/>
          <p:nvPr/>
        </p:nvSpPr>
        <p:spPr>
          <a:xfrm>
            <a:off x="3848669" y="4353636"/>
            <a:ext cx="3248167" cy="1100920"/>
          </a:xfrm>
          <a:custGeom>
            <a:avLst/>
            <a:gdLst>
              <a:gd name="connsiteX0" fmla="*/ 0 w 3248167"/>
              <a:gd name="connsiteY0" fmla="*/ 382137 h 1100920"/>
              <a:gd name="connsiteX1" fmla="*/ 791570 w 3248167"/>
              <a:gd name="connsiteY1" fmla="*/ 1037230 h 1100920"/>
              <a:gd name="connsiteX2" fmla="*/ 3248167 w 3248167"/>
              <a:gd name="connsiteY2" fmla="*/ 0 h 1100920"/>
            </a:gdLst>
            <a:ahLst/>
            <a:cxnLst>
              <a:cxn ang="0">
                <a:pos x="connsiteX0" y="connsiteY0"/>
              </a:cxn>
              <a:cxn ang="0">
                <a:pos x="connsiteX1" y="connsiteY1"/>
              </a:cxn>
              <a:cxn ang="0">
                <a:pos x="connsiteX2" y="connsiteY2"/>
              </a:cxn>
            </a:cxnLst>
            <a:rect l="l" t="t" r="r" b="b"/>
            <a:pathLst>
              <a:path w="3248167" h="1100920">
                <a:moveTo>
                  <a:pt x="0" y="382137"/>
                </a:moveTo>
                <a:cubicBezTo>
                  <a:pt x="125104" y="741528"/>
                  <a:pt x="250209" y="1100920"/>
                  <a:pt x="791570" y="1037230"/>
                </a:cubicBezTo>
                <a:cubicBezTo>
                  <a:pt x="1332931" y="973541"/>
                  <a:pt x="2290549" y="486770"/>
                  <a:pt x="3248167"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latin typeface="+mn-lt"/>
              </a:rPr>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spTree>
    <p:extLst>
      <p:ext uri="{BB962C8B-B14F-4D97-AF65-F5344CB8AC3E}">
        <p14:creationId xmlns:p14="http://schemas.microsoft.com/office/powerpoint/2010/main" val="210510889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Bucket Transfers: Phase and Beta Matching</a:t>
            </a:r>
            <a:endParaRPr lang="en-US" dirty="0"/>
          </a:p>
        </p:txBody>
      </p:sp>
      <p:sp>
        <p:nvSpPr>
          <p:cNvPr id="3" name="Content Placeholder 2"/>
          <p:cNvSpPr>
            <a:spLocks noGrp="1"/>
          </p:cNvSpPr>
          <p:nvPr>
            <p:ph idx="1"/>
          </p:nvPr>
        </p:nvSpPr>
        <p:spPr/>
        <p:txBody>
          <a:bodyPr/>
          <a:lstStyle/>
          <a:p>
            <a:r>
              <a:rPr lang="en-US" dirty="0" smtClean="0"/>
              <a:t>When we transfer beam from one machine to another, or from a lower frequency section to a higher frequency section, it’s important to correctly match the phases!</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pic>
        <p:nvPicPr>
          <p:cNvPr id="7" name="L12_match.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0779" y="2996632"/>
            <a:ext cx="2780992" cy="2762696"/>
          </a:xfrm>
          <a:prstGeom prst="rect">
            <a:avLst/>
          </a:prstGeom>
        </p:spPr>
      </p:pic>
      <p:pic>
        <p:nvPicPr>
          <p:cNvPr id="8" name="L12mismatch.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428925" y="3030053"/>
            <a:ext cx="2523547" cy="2662203"/>
          </a:xfrm>
          <a:prstGeom prst="rect">
            <a:avLst/>
          </a:prstGeom>
        </p:spPr>
      </p:pic>
      <p:pic>
        <p:nvPicPr>
          <p:cNvPr id="9" name="L12phaseerror.gif">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107082" y="2952071"/>
            <a:ext cx="2638625" cy="2783604"/>
          </a:xfrm>
          <a:prstGeom prst="rect">
            <a:avLst/>
          </a:prstGeom>
        </p:spPr>
      </p:pic>
      <p:sp>
        <p:nvSpPr>
          <p:cNvPr id="10" name="TextBox 9"/>
          <p:cNvSpPr txBox="1"/>
          <p:nvPr/>
        </p:nvSpPr>
        <p:spPr>
          <a:xfrm>
            <a:off x="1203230" y="2495337"/>
            <a:ext cx="1983104" cy="369332"/>
          </a:xfrm>
          <a:prstGeom prst="rect">
            <a:avLst/>
          </a:prstGeom>
          <a:noFill/>
        </p:spPr>
        <p:txBody>
          <a:bodyPr wrap="square" rtlCol="0">
            <a:spAutoFit/>
          </a:bodyPr>
          <a:lstStyle/>
          <a:p>
            <a:pPr algn="ctr"/>
            <a:r>
              <a:rPr lang="en-US" sz="1800" dirty="0" smtClean="0">
                <a:solidFill>
                  <a:srgbClr val="C00000"/>
                </a:solidFill>
                <a:latin typeface="+mn-lt"/>
              </a:rPr>
              <a:t>Matched transfer</a:t>
            </a:r>
            <a:endParaRPr lang="en-US" sz="1800" dirty="0" smtClean="0">
              <a:solidFill>
                <a:srgbClr val="C00000"/>
              </a:solidFill>
              <a:latin typeface="+mn-lt"/>
            </a:endParaRPr>
          </a:p>
        </p:txBody>
      </p:sp>
      <p:sp>
        <p:nvSpPr>
          <p:cNvPr id="11" name="TextBox 10"/>
          <p:cNvSpPr txBox="1"/>
          <p:nvPr/>
        </p:nvSpPr>
        <p:spPr>
          <a:xfrm>
            <a:off x="3828939" y="2491779"/>
            <a:ext cx="1983104" cy="369332"/>
          </a:xfrm>
          <a:prstGeom prst="rect">
            <a:avLst/>
          </a:prstGeom>
          <a:noFill/>
        </p:spPr>
        <p:txBody>
          <a:bodyPr wrap="square" rtlCol="0">
            <a:spAutoFit/>
          </a:bodyPr>
          <a:lstStyle/>
          <a:p>
            <a:pPr algn="ctr"/>
            <a:r>
              <a:rPr lang="en-US" sz="1800" dirty="0" err="1" smtClean="0">
                <a:solidFill>
                  <a:srgbClr val="C00000"/>
                </a:solidFill>
                <a:latin typeface="Symbol" charset="2"/>
                <a:cs typeface="Symbol" charset="2"/>
              </a:rPr>
              <a:t>b</a:t>
            </a:r>
            <a:r>
              <a:rPr lang="en-US" sz="1800" baseline="-25000" dirty="0" err="1" smtClean="0">
                <a:solidFill>
                  <a:srgbClr val="C00000"/>
                </a:solidFill>
                <a:latin typeface="+mn-lt"/>
              </a:rPr>
              <a:t>L</a:t>
            </a:r>
            <a:r>
              <a:rPr lang="en-US" sz="1800" dirty="0" smtClean="0">
                <a:solidFill>
                  <a:srgbClr val="C00000"/>
                </a:solidFill>
                <a:latin typeface="+mn-lt"/>
              </a:rPr>
              <a:t> mismatch</a:t>
            </a:r>
            <a:endParaRPr lang="en-US" sz="1800" dirty="0" smtClean="0">
              <a:solidFill>
                <a:srgbClr val="C00000"/>
              </a:solidFill>
              <a:latin typeface="+mn-lt"/>
            </a:endParaRPr>
          </a:p>
        </p:txBody>
      </p:sp>
      <p:sp>
        <p:nvSpPr>
          <p:cNvPr id="12" name="TextBox 11"/>
          <p:cNvSpPr txBox="1"/>
          <p:nvPr/>
        </p:nvSpPr>
        <p:spPr>
          <a:xfrm>
            <a:off x="6655186" y="2499361"/>
            <a:ext cx="1983104" cy="369332"/>
          </a:xfrm>
          <a:prstGeom prst="rect">
            <a:avLst/>
          </a:prstGeom>
          <a:noFill/>
        </p:spPr>
        <p:txBody>
          <a:bodyPr wrap="square" rtlCol="0">
            <a:spAutoFit/>
          </a:bodyPr>
          <a:lstStyle/>
          <a:p>
            <a:pPr algn="ctr"/>
            <a:r>
              <a:rPr lang="en-US" sz="1800" dirty="0" smtClean="0">
                <a:solidFill>
                  <a:srgbClr val="C00000"/>
                </a:solidFill>
                <a:latin typeface="+mn-lt"/>
              </a:rPr>
              <a:t>Phase mismatch</a:t>
            </a:r>
            <a:endParaRPr lang="en-US" sz="1800" dirty="0" smtClean="0">
              <a:solidFill>
                <a:srgbClr val="C00000"/>
              </a:solidFill>
              <a:latin typeface="+mn-lt"/>
            </a:endParaRPr>
          </a:p>
        </p:txBody>
      </p:sp>
    </p:spTree>
    <p:extLst>
      <p:ext uri="{BB962C8B-B14F-4D97-AF65-F5344CB8AC3E}">
        <p14:creationId xmlns:p14="http://schemas.microsoft.com/office/powerpoint/2010/main" val="333645128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Bunch Rotation</a:t>
            </a:r>
            <a:endParaRPr lang="en-US" dirty="0"/>
          </a:p>
        </p:txBody>
      </p:sp>
      <p:sp>
        <p:nvSpPr>
          <p:cNvPr id="3" name="Content Placeholder 2"/>
          <p:cNvSpPr>
            <a:spLocks noGrp="1"/>
          </p:cNvSpPr>
          <p:nvPr>
            <p:ph idx="1"/>
          </p:nvPr>
        </p:nvSpPr>
        <p:spPr>
          <a:xfrm>
            <a:off x="503776" y="690226"/>
            <a:ext cx="8251825" cy="3240330"/>
          </a:xfrm>
        </p:spPr>
        <p:txBody>
          <a:bodyPr/>
          <a:lstStyle/>
          <a:p>
            <a:r>
              <a:rPr lang="en-US" sz="2000" dirty="0" smtClean="0"/>
              <a:t>If we </a:t>
            </a:r>
            <a:r>
              <a:rPr lang="en-US" sz="2000" i="1" dirty="0" smtClean="0"/>
              <a:t>slowly</a:t>
            </a:r>
            <a:r>
              <a:rPr lang="en-US" sz="2000" dirty="0" smtClean="0"/>
              <a:t> change the RF voltage (or effective voltage by phasing), we can adiabatically change the bunch shape</a:t>
            </a:r>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If we suddenly change the voltage, then the bunch will be mismatched and will rotate in longitudinal phase space</a:t>
            </a:r>
            <a:endParaRPr lang="en-US" sz="2000" dirty="0"/>
          </a:p>
        </p:txBody>
      </p:sp>
      <p:graphicFrame>
        <p:nvGraphicFramePr>
          <p:cNvPr id="68610" name="Object 2"/>
          <p:cNvGraphicFramePr>
            <a:graphicFrameLocks noChangeAspect="1"/>
          </p:cNvGraphicFramePr>
          <p:nvPr>
            <p:extLst>
              <p:ext uri="{D42A27DB-BD31-4B8C-83A1-F6EECF244321}">
                <p14:modId xmlns:p14="http://schemas.microsoft.com/office/powerpoint/2010/main" val="3998218476"/>
              </p:ext>
            </p:extLst>
          </p:nvPr>
        </p:nvGraphicFramePr>
        <p:xfrm>
          <a:off x="2324727" y="1427108"/>
          <a:ext cx="4260850" cy="1736725"/>
        </p:xfrm>
        <a:graphic>
          <a:graphicData uri="http://schemas.openxmlformats.org/presentationml/2006/ole">
            <mc:AlternateContent xmlns:mc="http://schemas.openxmlformats.org/markup-compatibility/2006">
              <mc:Choice xmlns:v="urn:schemas-microsoft-com:vml" Requires="v">
                <p:oleObj spid="_x0000_s609282" name="Equation" r:id="rId3" imgW="2832100" imgH="1193800" progId="Equation.DSMT4">
                  <p:embed/>
                </p:oleObj>
              </mc:Choice>
              <mc:Fallback>
                <p:oleObj name="Equation" r:id="rId3" imgW="2832100" imgH="1193800" progId="Equation.DSMT4">
                  <p:embed/>
                  <p:pic>
                    <p:nvPicPr>
                      <p:cNvPr id="0" name=""/>
                      <p:cNvPicPr>
                        <a:picLocks noChangeAspect="1" noChangeArrowheads="1"/>
                      </p:cNvPicPr>
                      <p:nvPr/>
                    </p:nvPicPr>
                    <p:blipFill>
                      <a:blip r:embed="rId4"/>
                      <a:srcRect/>
                      <a:stretch>
                        <a:fillRect/>
                      </a:stretch>
                    </p:blipFill>
                    <p:spPr bwMode="auto">
                      <a:xfrm>
                        <a:off x="2324727" y="1427108"/>
                        <a:ext cx="426085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 name="Chart 7"/>
          <p:cNvGraphicFramePr>
            <a:graphicFrameLocks noGrp="1"/>
          </p:cNvGraphicFramePr>
          <p:nvPr/>
        </p:nvGraphicFramePr>
        <p:xfrm>
          <a:off x="624023" y="4490113"/>
          <a:ext cx="2842508" cy="16752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noGrp="1"/>
          </p:cNvGraphicFramePr>
          <p:nvPr/>
        </p:nvGraphicFramePr>
        <p:xfrm>
          <a:off x="3478679" y="4396854"/>
          <a:ext cx="2856157" cy="17878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noGrp="1"/>
          </p:cNvGraphicFramePr>
          <p:nvPr/>
        </p:nvGraphicFramePr>
        <p:xfrm>
          <a:off x="6301492" y="4451444"/>
          <a:ext cx="2842508" cy="1675210"/>
        </p:xfrm>
        <a:graphic>
          <a:graphicData uri="http://schemas.openxmlformats.org/drawingml/2006/chart">
            <c:chart xmlns:c="http://schemas.openxmlformats.org/drawingml/2006/chart" xmlns:r="http://schemas.openxmlformats.org/officeDocument/2006/relationships" r:id="rId7"/>
          </a:graphicData>
        </a:graphic>
      </p:graphicFrame>
      <p:sp>
        <p:nvSpPr>
          <p:cNvPr id="12" name="Oval 11"/>
          <p:cNvSpPr/>
          <p:nvPr/>
        </p:nvSpPr>
        <p:spPr>
          <a:xfrm>
            <a:off x="2006221" y="5008728"/>
            <a:ext cx="491319" cy="4640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558352" y="5227093"/>
            <a:ext cx="1023582" cy="955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440304" y="5202072"/>
            <a:ext cx="1023582" cy="955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6200000">
            <a:off x="7588155" y="5172502"/>
            <a:ext cx="736979" cy="163773"/>
          </a:xfrm>
          <a:prstGeom prst="ellipse">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p:cNvSpPr/>
          <p:nvPr/>
        </p:nvSpPr>
        <p:spPr>
          <a:xfrm>
            <a:off x="7724633" y="4913194"/>
            <a:ext cx="627797" cy="586853"/>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latin typeface="+mn-lt"/>
              </a:rPr>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spTree>
    <p:extLst>
      <p:ext uri="{BB962C8B-B14F-4D97-AF65-F5344CB8AC3E}">
        <p14:creationId xmlns:p14="http://schemas.microsoft.com/office/powerpoint/2010/main" val="4068722365"/>
      </p:ext>
    </p:extLst>
  </p:cSld>
  <p:clrMapOvr>
    <a:masterClrMapping/>
  </p:clrMapOvr>
  <p:transition xmlns:p14="http://schemas.microsoft.com/office/powerpoint/2010/mai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Bunch Rotation (cont’d)</a:t>
            </a:r>
            <a:endParaRPr lang="en-US" dirty="0"/>
          </a:p>
        </p:txBody>
      </p:sp>
      <p:sp>
        <p:nvSpPr>
          <p:cNvPr id="3" name="Content Placeholder 2"/>
          <p:cNvSpPr>
            <a:spLocks noGrp="1"/>
          </p:cNvSpPr>
          <p:nvPr>
            <p:ph idx="1"/>
          </p:nvPr>
        </p:nvSpPr>
        <p:spPr>
          <a:xfrm>
            <a:off x="503776" y="690225"/>
            <a:ext cx="8251825" cy="1314957"/>
          </a:xfrm>
        </p:spPr>
        <p:txBody>
          <a:bodyPr/>
          <a:lstStyle/>
          <a:p>
            <a:r>
              <a:rPr lang="en-US" dirty="0" smtClean="0"/>
              <a:t>Of course, non-adiabatically increasing the RF voltage (“snapping”) will cause the beam to filament, but the effect is minor over ¼ of a synchrotron oscillation</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pic>
        <p:nvPicPr>
          <p:cNvPr id="7" name="L12rotat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79572" y="2059153"/>
            <a:ext cx="2006600" cy="4165600"/>
          </a:xfrm>
          <a:prstGeom prst="rect">
            <a:avLst/>
          </a:prstGeom>
        </p:spPr>
      </p:pic>
    </p:spTree>
    <p:extLst>
      <p:ext uri="{BB962C8B-B14F-4D97-AF65-F5344CB8AC3E}">
        <p14:creationId xmlns:p14="http://schemas.microsoft.com/office/powerpoint/2010/main" val="200706891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Accelerating Structures</a:t>
            </a:r>
            <a:endParaRPr lang="en-US" dirty="0"/>
          </a:p>
        </p:txBody>
      </p:sp>
      <p:sp>
        <p:nvSpPr>
          <p:cNvPr id="3" name="Content Placeholder 2"/>
          <p:cNvSpPr>
            <a:spLocks noGrp="1"/>
          </p:cNvSpPr>
          <p:nvPr>
            <p:ph idx="1"/>
          </p:nvPr>
        </p:nvSpPr>
        <p:spPr>
          <a:xfrm>
            <a:off x="503776" y="690225"/>
            <a:ext cx="8251825" cy="376575"/>
          </a:xfrm>
        </p:spPr>
        <p:txBody>
          <a:bodyPr/>
          <a:lstStyle/>
          <a:p>
            <a:r>
              <a:rPr lang="en-US" sz="1800" dirty="0" smtClean="0"/>
              <a:t>The basic resonant structure is the “pillbox”</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pic>
        <p:nvPicPr>
          <p:cNvPr id="11266" name="Picture 2" descr="http://t2.gstatic.com/images?q=tbn:ANd9GcRFwKs4q98t-1-8QY6_soKRVz6eiFhKKQgisXujeZBqyduEExy1"/>
          <p:cNvPicPr>
            <a:picLocks noChangeAspect="1" noChangeArrowheads="1"/>
          </p:cNvPicPr>
          <p:nvPr/>
        </p:nvPicPr>
        <p:blipFill>
          <a:blip r:embed="rId3" cstate="print"/>
          <a:srcRect/>
          <a:stretch>
            <a:fillRect/>
          </a:stretch>
        </p:blipFill>
        <p:spPr bwMode="auto">
          <a:xfrm>
            <a:off x="457200" y="1143000"/>
            <a:ext cx="3623003" cy="1905000"/>
          </a:xfrm>
          <a:prstGeom prst="rect">
            <a:avLst/>
          </a:prstGeom>
          <a:noFill/>
        </p:spPr>
      </p:pic>
      <p:graphicFrame>
        <p:nvGraphicFramePr>
          <p:cNvPr id="8" name="Object 7"/>
          <p:cNvGraphicFramePr>
            <a:graphicFrameLocks noChangeAspect="1"/>
          </p:cNvGraphicFramePr>
          <p:nvPr>
            <p:extLst>
              <p:ext uri="{D42A27DB-BD31-4B8C-83A1-F6EECF244321}">
                <p14:modId xmlns:p14="http://schemas.microsoft.com/office/powerpoint/2010/main" val="3459359218"/>
              </p:ext>
            </p:extLst>
          </p:nvPr>
        </p:nvGraphicFramePr>
        <p:xfrm>
          <a:off x="4298836" y="1033380"/>
          <a:ext cx="1394460" cy="914400"/>
        </p:xfrm>
        <a:graphic>
          <a:graphicData uri="http://schemas.openxmlformats.org/presentationml/2006/ole">
            <mc:AlternateContent xmlns:mc="http://schemas.openxmlformats.org/markup-compatibility/2006">
              <mc:Choice xmlns:v="urn:schemas-microsoft-com:vml" Requires="v">
                <p:oleObj spid="_x0000_s563397" name="Equation" r:id="rId4" imgW="774360" imgH="507960" progId="Equation.3">
                  <p:embed/>
                </p:oleObj>
              </mc:Choice>
              <mc:Fallback>
                <p:oleObj name="Equation" r:id="rId4" imgW="774360" imgH="507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8836" y="1033380"/>
                        <a:ext cx="139446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4"/>
          <p:cNvGraphicFramePr>
            <a:graphicFrameLocks noChangeAspect="1"/>
          </p:cNvGraphicFramePr>
          <p:nvPr>
            <p:extLst>
              <p:ext uri="{D42A27DB-BD31-4B8C-83A1-F6EECF244321}">
                <p14:modId xmlns:p14="http://schemas.microsoft.com/office/powerpoint/2010/main" val="2800798518"/>
              </p:ext>
            </p:extLst>
          </p:nvPr>
        </p:nvGraphicFramePr>
        <p:xfrm>
          <a:off x="4298836" y="2393840"/>
          <a:ext cx="4181475" cy="1555750"/>
        </p:xfrm>
        <a:graphic>
          <a:graphicData uri="http://schemas.openxmlformats.org/presentationml/2006/ole">
            <mc:AlternateContent xmlns:mc="http://schemas.openxmlformats.org/markup-compatibility/2006">
              <mc:Choice xmlns:v="urn:schemas-microsoft-com:vml" Requires="v">
                <p:oleObj spid="_x0000_s563398" name="Equation" r:id="rId6" imgW="2323800" imgH="863280" progId="Equation.3">
                  <p:embed/>
                </p:oleObj>
              </mc:Choice>
              <mc:Fallback>
                <p:oleObj name="Equation" r:id="rId6" imgW="2323800" imgH="8632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8836" y="2393840"/>
                        <a:ext cx="4181475" cy="155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910501" y="1914361"/>
            <a:ext cx="5102592" cy="646331"/>
          </a:xfrm>
          <a:prstGeom prst="rect">
            <a:avLst/>
          </a:prstGeom>
          <a:noFill/>
        </p:spPr>
        <p:txBody>
          <a:bodyPr wrap="square" rtlCol="0">
            <a:spAutoFit/>
          </a:bodyPr>
          <a:lstStyle/>
          <a:p>
            <a:r>
              <a:rPr lang="en-US" sz="1800" dirty="0" smtClean="0">
                <a:solidFill>
                  <a:srgbClr val="C00000"/>
                </a:solidFill>
                <a:latin typeface="+mn-lt"/>
              </a:rPr>
              <a:t>In cylindrical </a:t>
            </a:r>
            <a:r>
              <a:rPr lang="en-US" sz="1800" dirty="0" err="1" smtClean="0">
                <a:solidFill>
                  <a:srgbClr val="C00000"/>
                </a:solidFill>
                <a:latin typeface="+mn-lt"/>
              </a:rPr>
              <a:t>coords</a:t>
            </a:r>
            <a:r>
              <a:rPr lang="en-US" sz="1800" dirty="0" smtClean="0">
                <a:solidFill>
                  <a:srgbClr val="C00000"/>
                </a:solidFill>
                <a:latin typeface="+mn-lt"/>
              </a:rPr>
              <a:t>, </a:t>
            </a:r>
            <a:r>
              <a:rPr lang="en-US" sz="1800" dirty="0" smtClean="0">
                <a:solidFill>
                  <a:srgbClr val="C00000"/>
                </a:solidFill>
                <a:latin typeface="+mn-lt"/>
              </a:rPr>
              <a:t>Maxwell’s </a:t>
            </a:r>
            <a:r>
              <a:rPr lang="en-US" sz="1800" dirty="0" smtClean="0">
                <a:solidFill>
                  <a:srgbClr val="C00000"/>
                </a:solidFill>
                <a:latin typeface="+mn-lt"/>
              </a:rPr>
              <a:t>Equations Become:</a:t>
            </a:r>
          </a:p>
        </p:txBody>
      </p:sp>
      <p:sp>
        <p:nvSpPr>
          <p:cNvPr id="11" name="TextBox 10"/>
          <p:cNvSpPr txBox="1"/>
          <p:nvPr/>
        </p:nvSpPr>
        <p:spPr>
          <a:xfrm>
            <a:off x="609600" y="3962400"/>
            <a:ext cx="7620000" cy="381000"/>
          </a:xfrm>
          <a:prstGeom prst="rect">
            <a:avLst/>
          </a:prstGeom>
          <a:noFill/>
        </p:spPr>
        <p:txBody>
          <a:bodyPr wrap="square" rtlCol="0">
            <a:spAutoFit/>
          </a:bodyPr>
          <a:lstStyle/>
          <a:p>
            <a:r>
              <a:rPr lang="en-US" sz="1800" dirty="0" smtClean="0">
                <a:solidFill>
                  <a:srgbClr val="C00000"/>
                </a:solidFill>
                <a:latin typeface="+mn-lt"/>
              </a:rPr>
              <a:t>Differentiating the first by </a:t>
            </a:r>
            <a:r>
              <a:rPr lang="en-US" sz="1800" i="1" dirty="0" err="1" smtClean="0">
                <a:solidFill>
                  <a:srgbClr val="C00000"/>
                </a:solidFill>
                <a:latin typeface="Symbol" pitchFamily="18" charset="2"/>
              </a:rPr>
              <a:t>d</a:t>
            </a:r>
            <a:r>
              <a:rPr lang="en-US" sz="1800" i="1" dirty="0" err="1" smtClean="0">
                <a:solidFill>
                  <a:srgbClr val="C00000"/>
                </a:solidFill>
                <a:latin typeface="+mn-lt"/>
              </a:rPr>
              <a:t>t</a:t>
            </a:r>
            <a:r>
              <a:rPr lang="en-US" sz="1800" i="1" dirty="0" smtClean="0">
                <a:solidFill>
                  <a:srgbClr val="C00000"/>
                </a:solidFill>
                <a:latin typeface="+mn-lt"/>
              </a:rPr>
              <a:t> </a:t>
            </a:r>
            <a:r>
              <a:rPr lang="en-US" sz="1800" dirty="0" smtClean="0">
                <a:solidFill>
                  <a:srgbClr val="C00000"/>
                </a:solidFill>
                <a:latin typeface="+mn-lt"/>
              </a:rPr>
              <a:t>and the second by </a:t>
            </a:r>
            <a:r>
              <a:rPr lang="en-US" sz="1800" i="1" dirty="0" err="1" smtClean="0">
                <a:solidFill>
                  <a:srgbClr val="C00000"/>
                </a:solidFill>
                <a:latin typeface="Symbol" pitchFamily="18" charset="2"/>
              </a:rPr>
              <a:t>d</a:t>
            </a:r>
            <a:r>
              <a:rPr lang="en-US" sz="1800" i="1" dirty="0" err="1" smtClean="0">
                <a:solidFill>
                  <a:srgbClr val="C00000"/>
                </a:solidFill>
                <a:latin typeface="+mn-lt"/>
              </a:rPr>
              <a:t>r</a:t>
            </a:r>
            <a:r>
              <a:rPr lang="en-US" sz="1800" dirty="0" smtClean="0">
                <a:solidFill>
                  <a:srgbClr val="C00000"/>
                </a:solidFill>
                <a:latin typeface="+mn-lt"/>
              </a:rPr>
              <a:t>:</a:t>
            </a:r>
          </a:p>
        </p:txBody>
      </p:sp>
      <p:graphicFrame>
        <p:nvGraphicFramePr>
          <p:cNvPr id="11269" name="Object 5"/>
          <p:cNvGraphicFramePr>
            <a:graphicFrameLocks noChangeAspect="1"/>
          </p:cNvGraphicFramePr>
          <p:nvPr/>
        </p:nvGraphicFramePr>
        <p:xfrm>
          <a:off x="2133600" y="4343400"/>
          <a:ext cx="4343400" cy="2162955"/>
        </p:xfrm>
        <a:graphic>
          <a:graphicData uri="http://schemas.openxmlformats.org/presentationml/2006/ole">
            <mc:AlternateContent xmlns:mc="http://schemas.openxmlformats.org/markup-compatibility/2006">
              <mc:Choice xmlns:v="urn:schemas-microsoft-com:vml" Requires="v">
                <p:oleObj spid="_x0000_s563399" name="Equation" r:id="rId8" imgW="2628720" imgH="1307880" progId="Equation.3">
                  <p:embed/>
                </p:oleObj>
              </mc:Choice>
              <mc:Fallback>
                <p:oleObj name="Equation" r:id="rId8" imgW="2628720" imgH="1307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4343400"/>
                        <a:ext cx="4343400" cy="2162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609600" y="2895600"/>
            <a:ext cx="2590800" cy="369332"/>
          </a:xfrm>
          <a:prstGeom prst="rect">
            <a:avLst/>
          </a:prstGeom>
          <a:noFill/>
        </p:spPr>
        <p:txBody>
          <a:bodyPr wrap="square" rtlCol="0">
            <a:spAutoFit/>
          </a:bodyPr>
          <a:lstStyle/>
          <a:p>
            <a:r>
              <a:rPr lang="en-US" sz="1800" dirty="0" smtClean="0">
                <a:latin typeface="+mn-lt"/>
              </a:rPr>
              <a:t>Boundary Conditions:</a:t>
            </a:r>
          </a:p>
        </p:txBody>
      </p:sp>
      <p:graphicFrame>
        <p:nvGraphicFramePr>
          <p:cNvPr id="11270" name="Object 6"/>
          <p:cNvGraphicFramePr>
            <a:graphicFrameLocks noChangeAspect="1"/>
          </p:cNvGraphicFramePr>
          <p:nvPr/>
        </p:nvGraphicFramePr>
        <p:xfrm>
          <a:off x="1371600" y="3352800"/>
          <a:ext cx="1347788" cy="434975"/>
        </p:xfrm>
        <a:graphic>
          <a:graphicData uri="http://schemas.openxmlformats.org/presentationml/2006/ole">
            <mc:AlternateContent xmlns:mc="http://schemas.openxmlformats.org/markup-compatibility/2006">
              <mc:Choice xmlns:v="urn:schemas-microsoft-com:vml" Requires="v">
                <p:oleObj spid="_x0000_s563400" name="Equation" r:id="rId10" imgW="749160" imgH="241200" progId="Equation.DSMT4">
                  <p:embed/>
                </p:oleObj>
              </mc:Choice>
              <mc:Fallback>
                <p:oleObj name="Equation" r:id="rId10" imgW="749160" imgH="2412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600" y="3352800"/>
                        <a:ext cx="1347788"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4"/>
          <p:cNvSpPr/>
          <p:nvPr/>
        </p:nvSpPr>
        <p:spPr>
          <a:xfrm>
            <a:off x="1306541" y="3386220"/>
            <a:ext cx="15240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732245" y="5035234"/>
            <a:ext cx="189397" cy="16709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5147156" y="3910104"/>
            <a:ext cx="2046589" cy="1682392"/>
          </a:xfrm>
          <a:custGeom>
            <a:avLst/>
            <a:gdLst>
              <a:gd name="connsiteX0" fmla="*/ 1437192 w 2046589"/>
              <a:gd name="connsiteY0" fmla="*/ 0 h 1682392"/>
              <a:gd name="connsiteX1" fmla="*/ 1882834 w 2046589"/>
              <a:gd name="connsiteY1" fmla="*/ 490156 h 1682392"/>
              <a:gd name="connsiteX2" fmla="*/ 1971962 w 2046589"/>
              <a:gd name="connsiteY2" fmla="*/ 1258809 h 1682392"/>
              <a:gd name="connsiteX3" fmla="*/ 835577 w 2046589"/>
              <a:gd name="connsiteY3" fmla="*/ 1682125 h 1682392"/>
              <a:gd name="connsiteX4" fmla="*/ 0 w 2046589"/>
              <a:gd name="connsiteY4" fmla="*/ 1203109 h 1682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589" h="1682392">
                <a:moveTo>
                  <a:pt x="1437192" y="0"/>
                </a:moveTo>
                <a:cubicBezTo>
                  <a:pt x="1615449" y="140177"/>
                  <a:pt x="1793706" y="280355"/>
                  <a:pt x="1882834" y="490156"/>
                </a:cubicBezTo>
                <a:cubicBezTo>
                  <a:pt x="1971962" y="699957"/>
                  <a:pt x="2146505" y="1060148"/>
                  <a:pt x="1971962" y="1258809"/>
                </a:cubicBezTo>
                <a:cubicBezTo>
                  <a:pt x="1797419" y="1457470"/>
                  <a:pt x="1164237" y="1691408"/>
                  <a:pt x="835577" y="1682125"/>
                </a:cubicBezTo>
                <a:cubicBezTo>
                  <a:pt x="506917" y="1672842"/>
                  <a:pt x="0" y="1203109"/>
                  <a:pt x="0" y="1203109"/>
                </a:cubicBezTo>
              </a:path>
            </a:pathLst>
          </a:cu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5443318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65" name="Picture 17"/>
          <p:cNvPicPr>
            <a:picLocks noChangeAspect="1" noChangeArrowheads="1"/>
          </p:cNvPicPr>
          <p:nvPr/>
        </p:nvPicPr>
        <p:blipFill>
          <a:blip r:embed="rId3" cstate="print"/>
          <a:srcRect l="641" t="1533" r="26350" b="963"/>
          <a:stretch>
            <a:fillRect/>
          </a:stretch>
        </p:blipFill>
        <p:spPr bwMode="auto">
          <a:xfrm>
            <a:off x="504825" y="2562225"/>
            <a:ext cx="3978129" cy="3857625"/>
          </a:xfrm>
          <a:prstGeom prst="rect">
            <a:avLst/>
          </a:prstGeom>
          <a:noFill/>
          <a:ln w="9525">
            <a:noFill/>
            <a:miter lim="800000"/>
            <a:headEnd/>
            <a:tailEnd/>
          </a:ln>
          <a:effectLst/>
        </p:spPr>
      </p:pic>
      <p:sp>
        <p:nvSpPr>
          <p:cNvPr id="3" name="Content Placeholder 2"/>
          <p:cNvSpPr>
            <a:spLocks noGrp="1"/>
          </p:cNvSpPr>
          <p:nvPr>
            <p:ph idx="1"/>
          </p:nvPr>
        </p:nvSpPr>
        <p:spPr>
          <a:xfrm>
            <a:off x="503776" y="152401"/>
            <a:ext cx="8251825" cy="380999"/>
          </a:xfrm>
        </p:spPr>
        <p:txBody>
          <a:bodyPr/>
          <a:lstStyle/>
          <a:p>
            <a:r>
              <a:rPr lang="en-US" sz="1800" dirty="0" smtClean="0"/>
              <a:t>General solution of the form</a:t>
            </a:r>
          </a:p>
          <a:p>
            <a:endParaRPr lang="en-US" sz="1800" dirty="0" smtClean="0"/>
          </a:p>
          <a:p>
            <a:endParaRPr lang="en-US" sz="1800" dirty="0" smtClean="0"/>
          </a:p>
          <a:p>
            <a:r>
              <a:rPr lang="en-US" sz="1800" dirty="0" smtClean="0"/>
              <a:t>Which gives us the equation</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graphicFrame>
        <p:nvGraphicFramePr>
          <p:cNvPr id="7" name="Object 6"/>
          <p:cNvGraphicFramePr>
            <a:graphicFrameLocks noChangeAspect="1"/>
          </p:cNvGraphicFramePr>
          <p:nvPr/>
        </p:nvGraphicFramePr>
        <p:xfrm>
          <a:off x="1752600" y="609600"/>
          <a:ext cx="2074333" cy="533400"/>
        </p:xfrm>
        <a:graphic>
          <a:graphicData uri="http://schemas.openxmlformats.org/presentationml/2006/ole">
            <mc:AlternateContent xmlns:mc="http://schemas.openxmlformats.org/markup-compatibility/2006">
              <mc:Choice xmlns:v="urn:schemas-microsoft-com:vml" Requires="v">
                <p:oleObj spid="_x0000_s564421" name="Equation" r:id="rId4" imgW="888840" imgH="228600" progId="Equation.3">
                  <p:embed/>
                </p:oleObj>
              </mc:Choice>
              <mc:Fallback>
                <p:oleObj name="Equation" r:id="rId4" imgW="8888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609600"/>
                        <a:ext cx="207433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1" name="Object 3"/>
          <p:cNvGraphicFramePr>
            <a:graphicFrameLocks noChangeAspect="1"/>
          </p:cNvGraphicFramePr>
          <p:nvPr/>
        </p:nvGraphicFramePr>
        <p:xfrm>
          <a:off x="762000" y="1752600"/>
          <a:ext cx="5233988" cy="871537"/>
        </p:xfrm>
        <a:graphic>
          <a:graphicData uri="http://schemas.openxmlformats.org/presentationml/2006/ole">
            <mc:AlternateContent xmlns:mc="http://schemas.openxmlformats.org/markup-compatibility/2006">
              <mc:Choice xmlns:v="urn:schemas-microsoft-com:vml" Requires="v">
                <p:oleObj spid="_x0000_s564422" name="Equation" r:id="rId6" imgW="2666880" imgH="444240" progId="Equation.3">
                  <p:embed/>
                </p:oleObj>
              </mc:Choice>
              <mc:Fallback>
                <p:oleObj name="Equation" r:id="rId6" imgW="266688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1752600"/>
                        <a:ext cx="5233988" cy="871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3962400" y="1295400"/>
            <a:ext cx="2057400" cy="646331"/>
          </a:xfrm>
          <a:prstGeom prst="rect">
            <a:avLst/>
          </a:prstGeom>
          <a:noFill/>
        </p:spPr>
        <p:txBody>
          <a:bodyPr wrap="square" rtlCol="0">
            <a:spAutoFit/>
          </a:bodyPr>
          <a:lstStyle/>
          <a:p>
            <a:r>
              <a:rPr lang="en-US" sz="1800" dirty="0" smtClean="0">
                <a:solidFill>
                  <a:srgbClr val="C00000"/>
                </a:solidFill>
                <a:latin typeface="+mn-lt"/>
              </a:rPr>
              <a:t>0</a:t>
            </a:r>
            <a:r>
              <a:rPr lang="en-US" sz="1800" baseline="30000" dirty="0" smtClean="0">
                <a:solidFill>
                  <a:srgbClr val="C00000"/>
                </a:solidFill>
                <a:latin typeface="+mn-lt"/>
              </a:rPr>
              <a:t>th</a:t>
            </a:r>
            <a:r>
              <a:rPr lang="en-US" sz="1800" dirty="0" smtClean="0">
                <a:solidFill>
                  <a:srgbClr val="C00000"/>
                </a:solidFill>
                <a:latin typeface="+mn-lt"/>
              </a:rPr>
              <a:t> order Bessel’s Equation</a:t>
            </a:r>
          </a:p>
        </p:txBody>
      </p:sp>
      <p:cxnSp>
        <p:nvCxnSpPr>
          <p:cNvPr id="10" name="Straight Arrow Connector 9"/>
          <p:cNvCxnSpPr/>
          <p:nvPr/>
        </p:nvCxnSpPr>
        <p:spPr>
          <a:xfrm flipH="1">
            <a:off x="2819400" y="1600200"/>
            <a:ext cx="1143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19800" y="2514600"/>
            <a:ext cx="2895600" cy="369332"/>
          </a:xfrm>
          <a:prstGeom prst="rect">
            <a:avLst/>
          </a:prstGeom>
          <a:noFill/>
        </p:spPr>
        <p:txBody>
          <a:bodyPr wrap="square" rtlCol="0">
            <a:spAutoFit/>
          </a:bodyPr>
          <a:lstStyle/>
          <a:p>
            <a:r>
              <a:rPr lang="en-US" sz="1800" dirty="0" smtClean="0">
                <a:solidFill>
                  <a:srgbClr val="C00000"/>
                </a:solidFill>
                <a:latin typeface="+mn-lt"/>
              </a:rPr>
              <a:t>0</a:t>
            </a:r>
            <a:r>
              <a:rPr lang="en-US" sz="1800" baseline="30000" dirty="0" smtClean="0">
                <a:solidFill>
                  <a:srgbClr val="C00000"/>
                </a:solidFill>
                <a:latin typeface="+mn-lt"/>
              </a:rPr>
              <a:t>th</a:t>
            </a:r>
            <a:r>
              <a:rPr lang="en-US" sz="1800" dirty="0" smtClean="0">
                <a:solidFill>
                  <a:srgbClr val="C00000"/>
                </a:solidFill>
                <a:latin typeface="+mn-lt"/>
              </a:rPr>
              <a:t> order Bessel function</a:t>
            </a:r>
          </a:p>
        </p:txBody>
      </p:sp>
      <p:cxnSp>
        <p:nvCxnSpPr>
          <p:cNvPr id="12" name="Straight Arrow Connector 11"/>
          <p:cNvCxnSpPr/>
          <p:nvPr/>
        </p:nvCxnSpPr>
        <p:spPr>
          <a:xfrm flipH="1" flipV="1">
            <a:off x="6096000" y="2286000"/>
            <a:ext cx="2286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34000" y="3009900"/>
            <a:ext cx="2667000" cy="646331"/>
          </a:xfrm>
          <a:prstGeom prst="rect">
            <a:avLst/>
          </a:prstGeom>
          <a:noFill/>
        </p:spPr>
        <p:txBody>
          <a:bodyPr wrap="square" rtlCol="0">
            <a:spAutoFit/>
          </a:bodyPr>
          <a:lstStyle/>
          <a:p>
            <a:r>
              <a:rPr lang="en-US" sz="1800" dirty="0" smtClean="0">
                <a:latin typeface="+mn-lt"/>
              </a:rPr>
              <a:t>First zero at </a:t>
            </a:r>
            <a:r>
              <a:rPr lang="en-US" sz="1800" i="1" dirty="0" smtClean="0">
                <a:latin typeface="+mn-lt"/>
              </a:rPr>
              <a:t>J(2.405), </a:t>
            </a:r>
            <a:r>
              <a:rPr lang="en-US" sz="1800" dirty="0" smtClean="0">
                <a:latin typeface="+mn-lt"/>
              </a:rPr>
              <a:t>so lowest mode</a:t>
            </a:r>
          </a:p>
        </p:txBody>
      </p:sp>
      <p:graphicFrame>
        <p:nvGraphicFramePr>
          <p:cNvPr id="27661" name="Object 13"/>
          <p:cNvGraphicFramePr>
            <a:graphicFrameLocks noChangeAspect="1"/>
          </p:cNvGraphicFramePr>
          <p:nvPr/>
        </p:nvGraphicFramePr>
        <p:xfrm>
          <a:off x="5562600" y="3695700"/>
          <a:ext cx="1917700" cy="771525"/>
        </p:xfrm>
        <a:graphic>
          <a:graphicData uri="http://schemas.openxmlformats.org/presentationml/2006/ole">
            <mc:AlternateContent xmlns:mc="http://schemas.openxmlformats.org/markup-compatibility/2006">
              <mc:Choice xmlns:v="urn:schemas-microsoft-com:vml" Requires="v">
                <p:oleObj spid="_x0000_s564423" name="Equation" r:id="rId8" imgW="977760" imgH="393480" progId="Equation.3">
                  <p:embed/>
                </p:oleObj>
              </mc:Choice>
              <mc:Fallback>
                <p:oleObj name="Equation" r:id="rId8" imgW="977760" imgH="393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3695700"/>
                        <a:ext cx="19177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62" name="Object 14"/>
          <p:cNvGraphicFramePr>
            <a:graphicFrameLocks noChangeAspect="1"/>
          </p:cNvGraphicFramePr>
          <p:nvPr/>
        </p:nvGraphicFramePr>
        <p:xfrm>
          <a:off x="4672013" y="4978400"/>
          <a:ext cx="4295775" cy="1431925"/>
        </p:xfrm>
        <a:graphic>
          <a:graphicData uri="http://schemas.openxmlformats.org/presentationml/2006/ole">
            <mc:AlternateContent xmlns:mc="http://schemas.openxmlformats.org/markup-compatibility/2006">
              <mc:Choice xmlns:v="urn:schemas-microsoft-com:vml" Requires="v">
                <p:oleObj spid="_x0000_s564424" name="Equation" r:id="rId10" imgW="2666880" imgH="888840" progId="Equation.DSMT4">
                  <p:embed/>
                </p:oleObj>
              </mc:Choice>
              <mc:Fallback>
                <p:oleObj name="Equation" r:id="rId10" imgW="2666880" imgH="8888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2013" y="4978400"/>
                        <a:ext cx="4295775" cy="143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5392258" y="3709586"/>
            <a:ext cx="2217065" cy="8466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85658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 Factor</a:t>
            </a:r>
            <a:endParaRPr lang="en-US" dirty="0"/>
          </a:p>
        </p:txBody>
      </p:sp>
      <p:sp>
        <p:nvSpPr>
          <p:cNvPr id="3" name="Content Placeholder 2"/>
          <p:cNvSpPr>
            <a:spLocks noGrp="1"/>
          </p:cNvSpPr>
          <p:nvPr>
            <p:ph idx="1"/>
          </p:nvPr>
        </p:nvSpPr>
        <p:spPr>
          <a:xfrm>
            <a:off x="503776" y="690225"/>
            <a:ext cx="8251825" cy="681375"/>
          </a:xfrm>
        </p:spPr>
        <p:txBody>
          <a:bodyPr/>
          <a:lstStyle/>
          <a:p>
            <a:r>
              <a:rPr lang="en-US" sz="1800" dirty="0" smtClean="0"/>
              <a:t>In the lowest pillbox mode, the field is uniform along the length (</a:t>
            </a:r>
            <a:r>
              <a:rPr lang="en-US" sz="1800" i="1" dirty="0" err="1" smtClean="0"/>
              <a:t>v</a:t>
            </a:r>
            <a:r>
              <a:rPr lang="en-US" sz="1800" i="1" baseline="-25000" dirty="0" err="1" smtClean="0"/>
              <a:t>p</a:t>
            </a:r>
            <a:r>
              <a:rPr lang="en-US" sz="1800" i="1" dirty="0" smtClean="0"/>
              <a:t>=∞</a:t>
            </a:r>
            <a:r>
              <a:rPr lang="en-US" sz="1800" dirty="0" smtClean="0">
                <a:sym typeface="Symbol"/>
              </a:rPr>
              <a:t>), so it will be changing with time as the particle is transiting, thus a very long pillbox would have no net acceleration at all. We calculate a “transit factor”</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graphicFrame>
        <p:nvGraphicFramePr>
          <p:cNvPr id="8" name="Object 7"/>
          <p:cNvGraphicFramePr>
            <a:graphicFrameLocks noChangeAspect="1"/>
          </p:cNvGraphicFramePr>
          <p:nvPr/>
        </p:nvGraphicFramePr>
        <p:xfrm>
          <a:off x="1066800" y="2133600"/>
          <a:ext cx="6957391" cy="1143000"/>
        </p:xfrm>
        <a:graphic>
          <a:graphicData uri="http://schemas.openxmlformats.org/presentationml/2006/ole">
            <mc:AlternateContent xmlns:mc="http://schemas.openxmlformats.org/markup-compatibility/2006">
              <mc:Choice xmlns:v="urn:schemas-microsoft-com:vml" Requires="v">
                <p:oleObj spid="_x0000_s565347" name="Equation" r:id="rId3" imgW="4838400" imgH="876240" progId="Equation.3">
                  <p:embed/>
                </p:oleObj>
              </mc:Choice>
              <mc:Fallback>
                <p:oleObj name="Equation" r:id="rId3" imgW="4838400" imgH="876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133600"/>
                        <a:ext cx="6957391"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3810000" y="1600200"/>
            <a:ext cx="2743200" cy="338554"/>
          </a:xfrm>
          <a:prstGeom prst="rect">
            <a:avLst/>
          </a:prstGeom>
          <a:noFill/>
        </p:spPr>
        <p:txBody>
          <a:bodyPr wrap="square" rtlCol="0">
            <a:spAutoFit/>
          </a:bodyPr>
          <a:lstStyle/>
          <a:p>
            <a:r>
              <a:rPr lang="en-US" sz="1600" dirty="0" smtClean="0">
                <a:solidFill>
                  <a:srgbClr val="C00000"/>
                </a:solidFill>
                <a:latin typeface="+mn-lt"/>
              </a:rPr>
              <a:t>Assume peak in middle</a:t>
            </a:r>
          </a:p>
        </p:txBody>
      </p:sp>
      <p:cxnSp>
        <p:nvCxnSpPr>
          <p:cNvPr id="11" name="Straight Arrow Connector 10"/>
          <p:cNvCxnSpPr/>
          <p:nvPr/>
        </p:nvCxnSpPr>
        <p:spPr>
          <a:xfrm flipH="1">
            <a:off x="3352800" y="1981200"/>
            <a:ext cx="381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8676" name="Picture 4"/>
          <p:cNvPicPr>
            <a:picLocks noChangeAspect="1" noChangeArrowheads="1"/>
          </p:cNvPicPr>
          <p:nvPr/>
        </p:nvPicPr>
        <p:blipFill>
          <a:blip r:embed="rId5" cstate="print"/>
          <a:srcRect/>
          <a:stretch>
            <a:fillRect/>
          </a:stretch>
        </p:blipFill>
        <p:spPr bwMode="auto">
          <a:xfrm>
            <a:off x="609600" y="3657600"/>
            <a:ext cx="2794285" cy="2028916"/>
          </a:xfrm>
          <a:prstGeom prst="rect">
            <a:avLst/>
          </a:prstGeom>
          <a:noFill/>
          <a:ln w="9525">
            <a:noFill/>
            <a:miter lim="800000"/>
            <a:headEnd/>
            <a:tailEnd/>
          </a:ln>
          <a:effectLst/>
        </p:spPr>
      </p:pic>
      <p:sp>
        <p:nvSpPr>
          <p:cNvPr id="15" name="TextBox 14"/>
          <p:cNvSpPr txBox="1"/>
          <p:nvPr/>
        </p:nvSpPr>
        <p:spPr>
          <a:xfrm>
            <a:off x="4114800" y="3429000"/>
            <a:ext cx="3048000" cy="1200329"/>
          </a:xfrm>
          <a:prstGeom prst="rect">
            <a:avLst/>
          </a:prstGeom>
          <a:noFill/>
        </p:spPr>
        <p:txBody>
          <a:bodyPr wrap="square" rtlCol="0">
            <a:spAutoFit/>
          </a:bodyPr>
          <a:lstStyle/>
          <a:p>
            <a:r>
              <a:rPr lang="en-US" sz="1800" dirty="0" smtClean="0">
                <a:latin typeface="+mn-lt"/>
              </a:rPr>
              <a:t>Example:</a:t>
            </a:r>
          </a:p>
          <a:p>
            <a:pPr marL="228600" indent="-114300">
              <a:buFont typeface="Arial" pitchFamily="34" charset="0"/>
              <a:buChar char="•"/>
            </a:pPr>
            <a:r>
              <a:rPr lang="en-US" sz="1800" dirty="0" smtClean="0">
                <a:latin typeface="+mn-lt"/>
              </a:rPr>
              <a:t>5 </a:t>
            </a:r>
            <a:r>
              <a:rPr lang="en-US" sz="1800" dirty="0" err="1" smtClean="0">
                <a:latin typeface="+mn-lt"/>
              </a:rPr>
              <a:t>MeV</a:t>
            </a:r>
            <a:r>
              <a:rPr lang="en-US" sz="1800" dirty="0" smtClean="0">
                <a:latin typeface="+mn-lt"/>
              </a:rPr>
              <a:t> Protons (</a:t>
            </a:r>
            <a:r>
              <a:rPr lang="en-US" sz="1800" i="1" dirty="0" smtClean="0">
                <a:latin typeface="+mn-lt"/>
              </a:rPr>
              <a:t>v~.1c</a:t>
            </a:r>
            <a:r>
              <a:rPr lang="en-US" sz="1800" dirty="0" smtClean="0">
                <a:latin typeface="+mn-lt"/>
              </a:rPr>
              <a:t>)</a:t>
            </a:r>
          </a:p>
          <a:p>
            <a:pPr marL="228600" indent="-114300">
              <a:buFont typeface="Arial" pitchFamily="34" charset="0"/>
              <a:buChar char="•"/>
            </a:pPr>
            <a:r>
              <a:rPr lang="en-US" sz="1800" i="1" dirty="0" smtClean="0">
                <a:latin typeface="+mn-lt"/>
              </a:rPr>
              <a:t>f</a:t>
            </a:r>
            <a:r>
              <a:rPr lang="en-US" sz="1800" dirty="0" smtClean="0">
                <a:latin typeface="+mn-lt"/>
              </a:rPr>
              <a:t>=200MHz</a:t>
            </a:r>
          </a:p>
          <a:p>
            <a:pPr marL="228600" indent="-114300">
              <a:buFont typeface="Arial" pitchFamily="34" charset="0"/>
              <a:buChar char="•"/>
            </a:pPr>
            <a:r>
              <a:rPr lang="en-US" sz="1800" i="1" dirty="0" smtClean="0">
                <a:latin typeface="+mn-lt"/>
              </a:rPr>
              <a:t>T</a:t>
            </a:r>
            <a:r>
              <a:rPr lang="en-US" sz="1800" dirty="0" smtClean="0">
                <a:latin typeface="+mn-lt"/>
              </a:rPr>
              <a:t>=85%</a:t>
            </a:r>
            <a:r>
              <a:rPr lang="en-US" sz="1800" dirty="0" smtClean="0">
                <a:latin typeface="Wingdings"/>
                <a:ea typeface="Wingdings"/>
                <a:cs typeface="Wingdings"/>
                <a:sym typeface="Wingdings"/>
              </a:rPr>
              <a:t></a:t>
            </a:r>
            <a:r>
              <a:rPr lang="en-US" sz="1800" i="1" dirty="0" smtClean="0">
                <a:latin typeface="+mn-lt"/>
                <a:sym typeface="Symbol"/>
              </a:rPr>
              <a:t>u~1</a:t>
            </a:r>
            <a:endParaRPr lang="en-US" sz="1800" i="1" dirty="0" smtClean="0">
              <a:latin typeface="+mn-lt"/>
            </a:endParaRPr>
          </a:p>
        </p:txBody>
      </p:sp>
      <p:graphicFrame>
        <p:nvGraphicFramePr>
          <p:cNvPr id="16" name="Object 15"/>
          <p:cNvGraphicFramePr>
            <a:graphicFrameLocks noChangeAspect="1"/>
          </p:cNvGraphicFramePr>
          <p:nvPr/>
        </p:nvGraphicFramePr>
        <p:xfrm>
          <a:off x="5029200" y="4648200"/>
          <a:ext cx="2131908" cy="1295400"/>
        </p:xfrm>
        <a:graphic>
          <a:graphicData uri="http://schemas.openxmlformats.org/presentationml/2006/ole">
            <mc:AlternateContent xmlns:mc="http://schemas.openxmlformats.org/markup-compatibility/2006">
              <mc:Choice xmlns:v="urn:schemas-microsoft-com:vml" Requires="v">
                <p:oleObj spid="_x0000_s565348" name="Equation" r:id="rId6" imgW="1422360" imgH="863280" progId="Equation.DSMT4">
                  <p:embed/>
                </p:oleObj>
              </mc:Choice>
              <mc:Fallback>
                <p:oleObj name="Equation" r:id="rId6" imgW="1422360" imgH="8632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4648200"/>
                        <a:ext cx="2131908"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4191000" y="5943600"/>
            <a:ext cx="4648200" cy="381000"/>
          </a:xfrm>
          <a:prstGeom prst="rect">
            <a:avLst/>
          </a:prstGeom>
          <a:noFill/>
        </p:spPr>
        <p:txBody>
          <a:bodyPr wrap="square" rtlCol="0">
            <a:spAutoFit/>
          </a:bodyPr>
          <a:lstStyle/>
          <a:p>
            <a:r>
              <a:rPr lang="en-US" sz="1800" dirty="0" smtClean="0">
                <a:solidFill>
                  <a:srgbClr val="C00000"/>
                </a:solidFill>
                <a:latin typeface="+mn-lt"/>
              </a:rPr>
              <a:t>Sounds kind of short, but is that an issue?</a:t>
            </a:r>
          </a:p>
        </p:txBody>
      </p:sp>
    </p:spTree>
    <p:extLst>
      <p:ext uri="{BB962C8B-B14F-4D97-AF65-F5344CB8AC3E}">
        <p14:creationId xmlns:p14="http://schemas.microsoft.com/office/powerpoint/2010/main" val="216468904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dissipation in RF Cavities</a:t>
            </a:r>
            <a:endParaRPr lang="en-US" dirty="0"/>
          </a:p>
        </p:txBody>
      </p:sp>
      <p:sp>
        <p:nvSpPr>
          <p:cNvPr id="3" name="Content Placeholder 2"/>
          <p:cNvSpPr>
            <a:spLocks noGrp="1"/>
          </p:cNvSpPr>
          <p:nvPr>
            <p:ph idx="1"/>
          </p:nvPr>
        </p:nvSpPr>
        <p:spPr>
          <a:xfrm>
            <a:off x="503776" y="690225"/>
            <a:ext cx="8251825" cy="338475"/>
          </a:xfrm>
        </p:spPr>
        <p:txBody>
          <a:bodyPr/>
          <a:lstStyle/>
          <a:p>
            <a:r>
              <a:rPr lang="en-US" sz="1800" dirty="0" smtClean="0"/>
              <a:t>Energy stored in cavity</a:t>
            </a:r>
          </a:p>
          <a:p>
            <a:endParaRPr lang="en-US" sz="1800" dirty="0" smtClean="0"/>
          </a:p>
          <a:p>
            <a:endParaRPr lang="en-US" sz="1800" dirty="0" smtClean="0"/>
          </a:p>
          <a:p>
            <a:endParaRPr lang="en-US" sz="1800" dirty="0" smtClean="0"/>
          </a:p>
          <a:p>
            <a:endParaRPr lang="en-US" sz="1800" dirty="0" smtClean="0"/>
          </a:p>
          <a:p>
            <a:r>
              <a:rPr lang="en-US" sz="1800" dirty="0" smtClean="0"/>
              <a:t>Power loss:</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28</a:t>
            </a:fld>
            <a:endParaRPr lang="en-US"/>
          </a:p>
        </p:txBody>
      </p:sp>
      <p:graphicFrame>
        <p:nvGraphicFramePr>
          <p:cNvPr id="7" name="Object 6"/>
          <p:cNvGraphicFramePr>
            <a:graphicFrameLocks noChangeAspect="1"/>
          </p:cNvGraphicFramePr>
          <p:nvPr/>
        </p:nvGraphicFramePr>
        <p:xfrm>
          <a:off x="609599" y="1130299"/>
          <a:ext cx="7885208" cy="679451"/>
        </p:xfrm>
        <a:graphic>
          <a:graphicData uri="http://schemas.openxmlformats.org/presentationml/2006/ole">
            <mc:AlternateContent xmlns:mc="http://schemas.openxmlformats.org/markup-compatibility/2006">
              <mc:Choice xmlns:v="urn:schemas-microsoft-com:vml" Requires="v">
                <p:oleObj spid="_x0000_s566512" name="Equation" r:id="rId3" imgW="5600520" imgH="482400" progId="Equation.3">
                  <p:embed/>
                </p:oleObj>
              </mc:Choice>
              <mc:Fallback>
                <p:oleObj name="Equation" r:id="rId3" imgW="560052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 y="1130299"/>
                        <a:ext cx="7885208" cy="6794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6581775" y="1924050"/>
            <a:ext cx="1685925" cy="369332"/>
          </a:xfrm>
          <a:prstGeom prst="rect">
            <a:avLst/>
          </a:prstGeom>
          <a:noFill/>
        </p:spPr>
        <p:txBody>
          <a:bodyPr wrap="square" rtlCol="0">
            <a:spAutoFit/>
          </a:bodyPr>
          <a:lstStyle/>
          <a:p>
            <a:r>
              <a:rPr lang="en-US" sz="1800" dirty="0" smtClean="0">
                <a:solidFill>
                  <a:srgbClr val="C00000"/>
                </a:solidFill>
                <a:latin typeface="+mn-lt"/>
              </a:rPr>
              <a:t>=</a:t>
            </a:r>
            <a:r>
              <a:rPr lang="en-US" sz="1800" i="1" dirty="0" smtClean="0">
                <a:solidFill>
                  <a:srgbClr val="C00000"/>
                </a:solidFill>
                <a:latin typeface="+mn-lt"/>
              </a:rPr>
              <a:t>(.52)</a:t>
            </a:r>
            <a:r>
              <a:rPr lang="en-US" sz="1800" i="1" baseline="30000" dirty="0" smtClean="0">
                <a:solidFill>
                  <a:srgbClr val="C00000"/>
                </a:solidFill>
                <a:latin typeface="+mn-lt"/>
              </a:rPr>
              <a:t>2</a:t>
            </a:r>
            <a:r>
              <a:rPr lang="en-US" sz="1800" dirty="0" smtClean="0">
                <a:solidFill>
                  <a:srgbClr val="C00000"/>
                </a:solidFill>
                <a:latin typeface="+mn-lt"/>
              </a:rPr>
              <a:t>~25%</a:t>
            </a:r>
          </a:p>
        </p:txBody>
      </p:sp>
      <p:cxnSp>
        <p:nvCxnSpPr>
          <p:cNvPr id="10" name="Straight Arrow Connector 9"/>
          <p:cNvCxnSpPr/>
          <p:nvPr/>
        </p:nvCxnSpPr>
        <p:spPr>
          <a:xfrm flipV="1">
            <a:off x="7591425" y="1628775"/>
            <a:ext cx="190500" cy="276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00875" y="514350"/>
            <a:ext cx="1676400" cy="369332"/>
          </a:xfrm>
          <a:prstGeom prst="rect">
            <a:avLst/>
          </a:prstGeom>
          <a:noFill/>
        </p:spPr>
        <p:txBody>
          <a:bodyPr wrap="square" rtlCol="0">
            <a:spAutoFit/>
          </a:bodyPr>
          <a:lstStyle/>
          <a:p>
            <a:r>
              <a:rPr lang="en-US" sz="1800" dirty="0" smtClean="0">
                <a:solidFill>
                  <a:srgbClr val="C00000"/>
                </a:solidFill>
                <a:latin typeface="+mn-lt"/>
              </a:rPr>
              <a:t>Volume=</a:t>
            </a:r>
            <a:r>
              <a:rPr lang="en-US" sz="1800" i="1" dirty="0" smtClean="0">
                <a:solidFill>
                  <a:srgbClr val="C00000"/>
                </a:solidFill>
                <a:latin typeface="+mn-lt"/>
              </a:rPr>
              <a:t>L</a:t>
            </a:r>
            <a:r>
              <a:rPr lang="en-US" sz="1800" i="1" dirty="0" smtClean="0">
                <a:solidFill>
                  <a:srgbClr val="C00000"/>
                </a:solidFill>
                <a:latin typeface="Symbol" pitchFamily="18" charset="2"/>
              </a:rPr>
              <a:t>p</a:t>
            </a:r>
            <a:r>
              <a:rPr lang="en-US" sz="1800" i="1" dirty="0" smtClean="0">
                <a:solidFill>
                  <a:srgbClr val="C00000"/>
                </a:solidFill>
                <a:latin typeface="+mn-lt"/>
              </a:rPr>
              <a:t>R</a:t>
            </a:r>
            <a:r>
              <a:rPr lang="en-US" sz="1800" i="1" baseline="30000" dirty="0" smtClean="0">
                <a:solidFill>
                  <a:srgbClr val="C00000"/>
                </a:solidFill>
                <a:latin typeface="+mn-lt"/>
              </a:rPr>
              <a:t>2</a:t>
            </a:r>
          </a:p>
        </p:txBody>
      </p:sp>
      <p:cxnSp>
        <p:nvCxnSpPr>
          <p:cNvPr id="12" name="Straight Arrow Connector 11"/>
          <p:cNvCxnSpPr/>
          <p:nvPr/>
        </p:nvCxnSpPr>
        <p:spPr>
          <a:xfrm flipH="1">
            <a:off x="7391400" y="838200"/>
            <a:ext cx="104775" cy="457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859651" y="2828723"/>
            <a:ext cx="1990725" cy="4286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4307326" y="3343073"/>
            <a:ext cx="885825" cy="95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402576" y="2943023"/>
            <a:ext cx="676275" cy="485775"/>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888351" y="3352598"/>
            <a:ext cx="409575" cy="369332"/>
          </a:xfrm>
          <a:prstGeom prst="rect">
            <a:avLst/>
          </a:prstGeom>
          <a:noFill/>
        </p:spPr>
        <p:txBody>
          <a:bodyPr wrap="square" rtlCol="0">
            <a:spAutoFit/>
          </a:bodyPr>
          <a:lstStyle/>
          <a:p>
            <a:r>
              <a:rPr lang="en-US" sz="1800" dirty="0" smtClean="0">
                <a:latin typeface="+mn-lt"/>
              </a:rPr>
              <a:t>B</a:t>
            </a:r>
          </a:p>
        </p:txBody>
      </p:sp>
      <p:sp>
        <p:nvSpPr>
          <p:cNvPr id="19" name="TextBox 18"/>
          <p:cNvSpPr txBox="1"/>
          <p:nvPr/>
        </p:nvSpPr>
        <p:spPr>
          <a:xfrm>
            <a:off x="3945376" y="2943023"/>
            <a:ext cx="1809750" cy="369332"/>
          </a:xfrm>
          <a:prstGeom prst="rect">
            <a:avLst/>
          </a:prstGeom>
          <a:noFill/>
        </p:spPr>
        <p:txBody>
          <a:bodyPr wrap="square" rtlCol="0">
            <a:spAutoFit/>
          </a:bodyPr>
          <a:lstStyle/>
          <a:p>
            <a:r>
              <a:rPr lang="en-US" sz="1800" dirty="0" smtClean="0">
                <a:solidFill>
                  <a:srgbClr val="C00000"/>
                </a:solidFill>
                <a:latin typeface="+mn-lt"/>
              </a:rPr>
              <a:t>…………………….</a:t>
            </a:r>
          </a:p>
        </p:txBody>
      </p:sp>
      <p:sp>
        <p:nvSpPr>
          <p:cNvPr id="20" name="TextBox 19"/>
          <p:cNvSpPr txBox="1"/>
          <p:nvPr/>
        </p:nvSpPr>
        <p:spPr>
          <a:xfrm>
            <a:off x="2935321" y="2447723"/>
            <a:ext cx="2647950" cy="338554"/>
          </a:xfrm>
          <a:prstGeom prst="rect">
            <a:avLst/>
          </a:prstGeom>
          <a:noFill/>
        </p:spPr>
        <p:txBody>
          <a:bodyPr wrap="square" rtlCol="0">
            <a:spAutoFit/>
          </a:bodyPr>
          <a:lstStyle/>
          <a:p>
            <a:r>
              <a:rPr lang="en-US" sz="1600" dirty="0" smtClean="0">
                <a:solidFill>
                  <a:srgbClr val="C00000"/>
                </a:solidFill>
                <a:latin typeface="+mn-lt"/>
              </a:rPr>
              <a:t>Magnetic field at boundary</a:t>
            </a:r>
          </a:p>
        </p:txBody>
      </p:sp>
      <p:sp>
        <p:nvSpPr>
          <p:cNvPr id="21" name="TextBox 20"/>
          <p:cNvSpPr txBox="1"/>
          <p:nvPr/>
        </p:nvSpPr>
        <p:spPr>
          <a:xfrm>
            <a:off x="5945626" y="2485823"/>
            <a:ext cx="2019300" cy="584775"/>
          </a:xfrm>
          <a:prstGeom prst="rect">
            <a:avLst/>
          </a:prstGeom>
          <a:noFill/>
        </p:spPr>
        <p:txBody>
          <a:bodyPr wrap="square" rtlCol="0">
            <a:spAutoFit/>
          </a:bodyPr>
          <a:lstStyle/>
          <a:p>
            <a:r>
              <a:rPr lang="en-US" sz="1600" dirty="0" smtClean="0">
                <a:latin typeface="+mn-lt"/>
              </a:rPr>
              <a:t>Surface current density </a:t>
            </a:r>
            <a:r>
              <a:rPr lang="en-US" sz="1600" i="1" dirty="0" smtClean="0">
                <a:latin typeface="+mn-lt"/>
              </a:rPr>
              <a:t>J</a:t>
            </a:r>
            <a:r>
              <a:rPr lang="en-US" sz="1600" dirty="0" smtClean="0">
                <a:latin typeface="+mn-lt"/>
              </a:rPr>
              <a:t> [A/m]</a:t>
            </a:r>
          </a:p>
        </p:txBody>
      </p:sp>
      <p:cxnSp>
        <p:nvCxnSpPr>
          <p:cNvPr id="23" name="Straight Arrow Connector 22"/>
          <p:cNvCxnSpPr>
            <a:stCxn id="21" idx="1"/>
          </p:cNvCxnSpPr>
          <p:nvPr/>
        </p:nvCxnSpPr>
        <p:spPr>
          <a:xfrm flipH="1">
            <a:off x="5488426" y="2778211"/>
            <a:ext cx="457200" cy="3362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noChangeAspect="1"/>
          </p:cNvGraphicFramePr>
          <p:nvPr/>
        </p:nvGraphicFramePr>
        <p:xfrm>
          <a:off x="520699" y="2870200"/>
          <a:ext cx="2711231" cy="958850"/>
        </p:xfrm>
        <a:graphic>
          <a:graphicData uri="http://schemas.openxmlformats.org/presentationml/2006/ole">
            <mc:AlternateContent xmlns:mc="http://schemas.openxmlformats.org/markup-compatibility/2006">
              <mc:Choice xmlns:v="urn:schemas-microsoft-com:vml" Requires="v">
                <p:oleObj spid="_x0000_s566513" name="Equation" r:id="rId5" imgW="2082600" imgH="736560" progId="Equation.3">
                  <p:embed/>
                </p:oleObj>
              </mc:Choice>
              <mc:Fallback>
                <p:oleObj name="Equation" r:id="rId5" imgW="2082600" imgH="736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699" y="2870200"/>
                        <a:ext cx="2711231"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458010" y="4068594"/>
            <a:ext cx="3695700" cy="338554"/>
          </a:xfrm>
          <a:prstGeom prst="rect">
            <a:avLst/>
          </a:prstGeom>
          <a:noFill/>
        </p:spPr>
        <p:txBody>
          <a:bodyPr wrap="square" rtlCol="0">
            <a:spAutoFit/>
          </a:bodyPr>
          <a:lstStyle/>
          <a:p>
            <a:r>
              <a:rPr lang="en-US" sz="1600" dirty="0" smtClean="0">
                <a:latin typeface="+mn-lt"/>
              </a:rPr>
              <a:t>Average power loss per unit area is</a:t>
            </a:r>
          </a:p>
        </p:txBody>
      </p:sp>
      <p:graphicFrame>
        <p:nvGraphicFramePr>
          <p:cNvPr id="30725" name="Object 5"/>
          <p:cNvGraphicFramePr>
            <a:graphicFrameLocks noChangeAspect="1"/>
          </p:cNvGraphicFramePr>
          <p:nvPr/>
        </p:nvGraphicFramePr>
        <p:xfrm>
          <a:off x="661210" y="4400382"/>
          <a:ext cx="2766722" cy="696912"/>
        </p:xfrm>
        <a:graphic>
          <a:graphicData uri="http://schemas.openxmlformats.org/presentationml/2006/ole">
            <mc:AlternateContent xmlns:mc="http://schemas.openxmlformats.org/markup-compatibility/2006">
              <mc:Choice xmlns:v="urn:schemas-microsoft-com:vml" Requires="v">
                <p:oleObj spid="_x0000_s566514" name="Equation" r:id="rId7" imgW="1714320" imgH="431640" progId="Equation.3">
                  <p:embed/>
                </p:oleObj>
              </mc:Choice>
              <mc:Fallback>
                <p:oleObj name="Equation" r:id="rId7" imgW="171432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210" y="4400382"/>
                        <a:ext cx="2766722"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Box 27"/>
          <p:cNvSpPr txBox="1"/>
          <p:nvPr/>
        </p:nvSpPr>
        <p:spPr>
          <a:xfrm>
            <a:off x="2363010" y="5211594"/>
            <a:ext cx="1095375" cy="461665"/>
          </a:xfrm>
          <a:prstGeom prst="rect">
            <a:avLst/>
          </a:prstGeom>
          <a:noFill/>
        </p:spPr>
        <p:txBody>
          <a:bodyPr wrap="square" rtlCol="0">
            <a:spAutoFit/>
          </a:bodyPr>
          <a:lstStyle/>
          <a:p>
            <a:r>
              <a:rPr lang="en-US" sz="1200" dirty="0" smtClean="0">
                <a:solidFill>
                  <a:srgbClr val="C00000"/>
                </a:solidFill>
                <a:latin typeface="+mn-lt"/>
              </a:rPr>
              <a:t>Average over cycle</a:t>
            </a:r>
          </a:p>
        </p:txBody>
      </p:sp>
      <p:cxnSp>
        <p:nvCxnSpPr>
          <p:cNvPr id="30" name="Straight Arrow Connector 29"/>
          <p:cNvCxnSpPr/>
          <p:nvPr/>
        </p:nvCxnSpPr>
        <p:spPr>
          <a:xfrm flipH="1" flipV="1">
            <a:off x="2324910" y="5040144"/>
            <a:ext cx="1143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1" name="Object 30"/>
          <p:cNvGraphicFramePr>
            <a:graphicFrameLocks noChangeAspect="1"/>
          </p:cNvGraphicFramePr>
          <p:nvPr/>
        </p:nvGraphicFramePr>
        <p:xfrm>
          <a:off x="3886199" y="4451350"/>
          <a:ext cx="4610797" cy="1416050"/>
        </p:xfrm>
        <a:graphic>
          <a:graphicData uri="http://schemas.openxmlformats.org/presentationml/2006/ole">
            <mc:AlternateContent xmlns:mc="http://schemas.openxmlformats.org/markup-compatibility/2006">
              <mc:Choice xmlns:v="urn:schemas-microsoft-com:vml" Requires="v">
                <p:oleObj spid="_x0000_s566515" name="Equation" r:id="rId9" imgW="3390840" imgH="1041120" progId="Equation.3">
                  <p:embed/>
                </p:oleObj>
              </mc:Choice>
              <mc:Fallback>
                <p:oleObj name="Equation" r:id="rId9" imgW="3390840" imgH="10411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199" y="4451350"/>
                        <a:ext cx="4610797" cy="1416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Left Brace 31"/>
          <p:cNvSpPr/>
          <p:nvPr/>
        </p:nvSpPr>
        <p:spPr>
          <a:xfrm rot="5400000">
            <a:off x="5795962" y="3676654"/>
            <a:ext cx="309564" cy="11668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5238750" y="3838575"/>
            <a:ext cx="1609725" cy="307777"/>
          </a:xfrm>
          <a:prstGeom prst="rect">
            <a:avLst/>
          </a:prstGeom>
          <a:noFill/>
        </p:spPr>
        <p:txBody>
          <a:bodyPr wrap="square" rtlCol="0">
            <a:spAutoFit/>
          </a:bodyPr>
          <a:lstStyle/>
          <a:p>
            <a:r>
              <a:rPr lang="en-US" sz="1400" dirty="0" smtClean="0">
                <a:solidFill>
                  <a:srgbClr val="C00000"/>
                </a:solidFill>
                <a:latin typeface="+mn-lt"/>
              </a:rPr>
              <a:t>Cylinder surface</a:t>
            </a:r>
          </a:p>
        </p:txBody>
      </p:sp>
      <p:sp>
        <p:nvSpPr>
          <p:cNvPr id="34" name="Left Brace 33"/>
          <p:cNvSpPr/>
          <p:nvPr/>
        </p:nvSpPr>
        <p:spPr>
          <a:xfrm rot="5400000">
            <a:off x="7419973" y="3433765"/>
            <a:ext cx="300042" cy="16811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6800850" y="3829050"/>
            <a:ext cx="1609725" cy="307777"/>
          </a:xfrm>
          <a:prstGeom prst="rect">
            <a:avLst/>
          </a:prstGeom>
          <a:noFill/>
        </p:spPr>
        <p:txBody>
          <a:bodyPr wrap="square" rtlCol="0">
            <a:spAutoFit/>
          </a:bodyPr>
          <a:lstStyle/>
          <a:p>
            <a:pPr algn="ctr"/>
            <a:r>
              <a:rPr lang="en-US" sz="1400" dirty="0" smtClean="0">
                <a:solidFill>
                  <a:srgbClr val="C00000"/>
                </a:solidFill>
                <a:latin typeface="+mn-lt"/>
              </a:rPr>
              <a:t>2 ends</a:t>
            </a:r>
          </a:p>
        </p:txBody>
      </p:sp>
      <p:graphicFrame>
        <p:nvGraphicFramePr>
          <p:cNvPr id="36" name="Object 35"/>
          <p:cNvGraphicFramePr>
            <a:graphicFrameLocks noChangeAspect="1"/>
          </p:cNvGraphicFramePr>
          <p:nvPr/>
        </p:nvGraphicFramePr>
        <p:xfrm>
          <a:off x="3947930" y="6073932"/>
          <a:ext cx="4089400" cy="482600"/>
        </p:xfrm>
        <a:graphic>
          <a:graphicData uri="http://schemas.openxmlformats.org/presentationml/2006/ole">
            <mc:AlternateContent xmlns:mc="http://schemas.openxmlformats.org/markup-compatibility/2006">
              <mc:Choice xmlns:v="urn:schemas-microsoft-com:vml" Requires="v">
                <p:oleObj spid="_x0000_s566516" name="Equation" r:id="rId11" imgW="4089240" imgH="482400" progId="Equation.DSMT4">
                  <p:embed/>
                </p:oleObj>
              </mc:Choice>
              <mc:Fallback>
                <p:oleObj name="Equation" r:id="rId11" imgW="4089240" imgH="4824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47930" y="6073932"/>
                        <a:ext cx="408940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Rectangle 37"/>
          <p:cNvSpPr/>
          <p:nvPr/>
        </p:nvSpPr>
        <p:spPr>
          <a:xfrm>
            <a:off x="3829050" y="5172075"/>
            <a:ext cx="3143250" cy="742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753225" y="1123950"/>
            <a:ext cx="1847850" cy="657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96855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776" y="224853"/>
            <a:ext cx="8251825" cy="389296"/>
          </a:xfrm>
        </p:spPr>
        <p:txBody>
          <a:bodyPr/>
          <a:lstStyle/>
          <a:p>
            <a:r>
              <a:rPr lang="en-US" sz="1800" dirty="0" smtClean="0"/>
              <a:t>The figure of merit for cavities is the </a:t>
            </a:r>
            <a:r>
              <a:rPr lang="en-US" sz="1800" i="1" dirty="0" smtClean="0"/>
              <a:t>Q</a:t>
            </a:r>
            <a:r>
              <a:rPr lang="en-US" sz="1800" dirty="0" smtClean="0"/>
              <a:t>, where</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So Q not very good for short, fat cavities!</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29</a:t>
            </a:fld>
            <a:endParaRPr lang="en-US"/>
          </a:p>
        </p:txBody>
      </p:sp>
      <p:graphicFrame>
        <p:nvGraphicFramePr>
          <p:cNvPr id="7" name="Object 6"/>
          <p:cNvGraphicFramePr>
            <a:graphicFrameLocks noChangeAspect="1"/>
          </p:cNvGraphicFramePr>
          <p:nvPr/>
        </p:nvGraphicFramePr>
        <p:xfrm>
          <a:off x="1478457" y="672918"/>
          <a:ext cx="3924577" cy="4004013"/>
        </p:xfrm>
        <a:graphic>
          <a:graphicData uri="http://schemas.openxmlformats.org/presentationml/2006/ole">
            <mc:AlternateContent xmlns:mc="http://schemas.openxmlformats.org/markup-compatibility/2006">
              <mc:Choice xmlns:v="urn:schemas-microsoft-com:vml" Requires="v">
                <p:oleObj spid="_x0000_s567395" name="Equation" r:id="rId3" imgW="2412720" imgH="2463480" progId="Equation.3">
                  <p:embed/>
                </p:oleObj>
              </mc:Choice>
              <mc:Fallback>
                <p:oleObj name="Equation" r:id="rId3" imgW="2412720" imgH="246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457" y="672918"/>
                        <a:ext cx="3924577" cy="400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5808897" y="2073847"/>
          <a:ext cx="861726" cy="636928"/>
        </p:xfrm>
        <a:graphic>
          <a:graphicData uri="http://schemas.openxmlformats.org/presentationml/2006/ole">
            <mc:AlternateContent xmlns:mc="http://schemas.openxmlformats.org/markup-compatibility/2006">
              <mc:Choice xmlns:v="urn:schemas-microsoft-com:vml" Requires="v">
                <p:oleObj spid="_x0000_s567396" name="Equation" r:id="rId5" imgW="583920" imgH="431640" progId="Equation.DSMT4">
                  <p:embed/>
                </p:oleObj>
              </mc:Choice>
              <mc:Fallback>
                <p:oleObj name="Equation" r:id="rId5" imgW="58392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897" y="2073847"/>
                        <a:ext cx="861726" cy="6369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Straight Arrow Connector 9"/>
          <p:cNvCxnSpPr/>
          <p:nvPr/>
        </p:nvCxnSpPr>
        <p:spPr>
          <a:xfrm flipH="1">
            <a:off x="4826833" y="2443397"/>
            <a:ext cx="839449" cy="3147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141727"/>
      </p:ext>
    </p:extLst>
  </p:cSld>
  <p:clrMapOvr>
    <a:masterClrMapping/>
  </p:clrMapOvr>
  <p:transition xmlns:p14="http://schemas.microsoft.com/office/powerpoint/2010/mai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462665" y="164575"/>
            <a:ext cx="8262937" cy="441325"/>
          </a:xfrm>
        </p:spPr>
        <p:txBody>
          <a:bodyPr/>
          <a:lstStyle/>
          <a:p>
            <a:pPr>
              <a:defRPr/>
            </a:pPr>
            <a:r>
              <a:rPr lang="en-US" dirty="0" smtClean="0"/>
              <a:t>Slip Factors and Phase Stability</a:t>
            </a:r>
            <a:endParaRPr lang="en-US" dirty="0"/>
          </a:p>
        </p:txBody>
      </p:sp>
      <p:sp>
        <p:nvSpPr>
          <p:cNvPr id="39" name="Content Placeholder 38"/>
          <p:cNvSpPr>
            <a:spLocks noGrp="1"/>
          </p:cNvSpPr>
          <p:nvPr>
            <p:ph idx="1"/>
          </p:nvPr>
        </p:nvSpPr>
        <p:spPr>
          <a:xfrm>
            <a:off x="457200" y="838200"/>
            <a:ext cx="8355012" cy="708650"/>
          </a:xfrm>
        </p:spPr>
        <p:txBody>
          <a:bodyPr/>
          <a:lstStyle/>
          <a:p>
            <a:r>
              <a:rPr lang="en-US" sz="1800" dirty="0" smtClean="0"/>
              <a:t>The sign of the slip factor determines the stable region on the RF curve.</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endParaRPr lang="en-US" sz="2000" dirty="0"/>
          </a:p>
        </p:txBody>
      </p:sp>
      <p:sp>
        <p:nvSpPr>
          <p:cNvPr id="26627" name="Freeform 3"/>
          <p:cNvSpPr>
            <a:spLocks/>
          </p:cNvSpPr>
          <p:nvPr/>
        </p:nvSpPr>
        <p:spPr bwMode="auto">
          <a:xfrm>
            <a:off x="533400" y="2819400"/>
            <a:ext cx="3390900" cy="2071688"/>
          </a:xfrm>
          <a:custGeom>
            <a:avLst/>
            <a:gdLst>
              <a:gd name="T0" fmla="*/ 0 w 2136"/>
              <a:gd name="T1" fmla="*/ 2147483647 h 1305"/>
              <a:gd name="T2" fmla="*/ 2147483647 w 2136"/>
              <a:gd name="T3" fmla="*/ 2147483647 h 1305"/>
              <a:gd name="T4" fmla="*/ 2147483647 w 2136"/>
              <a:gd name="T5" fmla="*/ 2147483647 h 1305"/>
              <a:gd name="T6" fmla="*/ 2147483647 w 2136"/>
              <a:gd name="T7" fmla="*/ 2147483647 h 1305"/>
              <a:gd name="T8" fmla="*/ 0 60000 65536"/>
              <a:gd name="T9" fmla="*/ 0 60000 65536"/>
              <a:gd name="T10" fmla="*/ 0 60000 65536"/>
              <a:gd name="T11" fmla="*/ 0 60000 65536"/>
              <a:gd name="T12" fmla="*/ 0 w 2136"/>
              <a:gd name="T13" fmla="*/ 0 h 1305"/>
              <a:gd name="T14" fmla="*/ 2136 w 2136"/>
              <a:gd name="T15" fmla="*/ 1305 h 1305"/>
            </a:gdLst>
            <a:ahLst/>
            <a:cxnLst>
              <a:cxn ang="T8">
                <a:pos x="T0" y="T1"/>
              </a:cxn>
              <a:cxn ang="T9">
                <a:pos x="T2" y="T3"/>
              </a:cxn>
              <a:cxn ang="T10">
                <a:pos x="T4" y="T5"/>
              </a:cxn>
              <a:cxn ang="T11">
                <a:pos x="T6" y="T7"/>
              </a:cxn>
            </a:cxnLst>
            <a:rect l="T12" t="T13" r="T14" b="T15"/>
            <a:pathLst>
              <a:path w="2136" h="1305">
                <a:moveTo>
                  <a:pt x="0" y="566"/>
                </a:moveTo>
                <a:cubicBezTo>
                  <a:pt x="112" y="675"/>
                  <a:pt x="432" y="1305"/>
                  <a:pt x="680" y="1224"/>
                </a:cubicBezTo>
                <a:cubicBezTo>
                  <a:pt x="928" y="1143"/>
                  <a:pt x="1245" y="160"/>
                  <a:pt x="1488" y="80"/>
                </a:cubicBezTo>
                <a:cubicBezTo>
                  <a:pt x="1731" y="0"/>
                  <a:pt x="2001" y="608"/>
                  <a:pt x="2136" y="747"/>
                </a:cubicBezTo>
              </a:path>
            </a:pathLst>
          </a:custGeom>
          <a:noFill/>
          <a:ln w="9525" cap="flat" cmpd="sng">
            <a:solidFill>
              <a:srgbClr val="CC0000"/>
            </a:solidFill>
            <a:prstDash val="solid"/>
            <a:round/>
            <a:headEnd/>
            <a:tailEnd/>
          </a:ln>
        </p:spPr>
        <p:txBody>
          <a:bodyPr/>
          <a:lstStyle/>
          <a:p>
            <a:endParaRPr lang="en-US"/>
          </a:p>
        </p:txBody>
      </p:sp>
      <p:sp>
        <p:nvSpPr>
          <p:cNvPr id="26628" name="Line 4"/>
          <p:cNvSpPr>
            <a:spLocks noChangeShapeType="1"/>
          </p:cNvSpPr>
          <p:nvPr/>
        </p:nvSpPr>
        <p:spPr bwMode="auto">
          <a:xfrm>
            <a:off x="533400" y="3886200"/>
            <a:ext cx="3962400" cy="0"/>
          </a:xfrm>
          <a:prstGeom prst="line">
            <a:avLst/>
          </a:prstGeom>
          <a:noFill/>
          <a:ln w="9525">
            <a:solidFill>
              <a:schemeClr val="tx1"/>
            </a:solidFill>
            <a:round/>
            <a:headEnd/>
            <a:tailEnd/>
          </a:ln>
        </p:spPr>
        <p:txBody>
          <a:bodyPr/>
          <a:lstStyle/>
          <a:p>
            <a:endParaRPr lang="en-US"/>
          </a:p>
        </p:txBody>
      </p:sp>
      <p:sp>
        <p:nvSpPr>
          <p:cNvPr id="26629" name="Line 5"/>
          <p:cNvSpPr>
            <a:spLocks noChangeShapeType="1"/>
          </p:cNvSpPr>
          <p:nvPr/>
        </p:nvSpPr>
        <p:spPr bwMode="auto">
          <a:xfrm>
            <a:off x="762000" y="2286000"/>
            <a:ext cx="0" cy="2667000"/>
          </a:xfrm>
          <a:prstGeom prst="line">
            <a:avLst/>
          </a:prstGeom>
          <a:noFill/>
          <a:ln w="9525">
            <a:solidFill>
              <a:schemeClr val="tx1"/>
            </a:solidFill>
            <a:round/>
            <a:headEnd/>
            <a:tailEnd/>
          </a:ln>
        </p:spPr>
        <p:txBody>
          <a:bodyPr/>
          <a:lstStyle/>
          <a:p>
            <a:endParaRPr lang="en-US"/>
          </a:p>
        </p:txBody>
      </p:sp>
      <p:pic>
        <p:nvPicPr>
          <p:cNvPr id="26630" name="Object 2"/>
          <p:cNvPicPr>
            <a:picLocks noChangeAspect="1" noChangeArrowheads="1"/>
          </p:cNvPicPr>
          <p:nvPr/>
        </p:nvPicPr>
        <p:blipFill>
          <a:blip r:embed="rId3" cstate="print"/>
          <a:srcRect/>
          <a:stretch>
            <a:fillRect/>
          </a:stretch>
        </p:blipFill>
        <p:spPr bwMode="auto">
          <a:xfrm>
            <a:off x="838200" y="2286000"/>
            <a:ext cx="533400" cy="355600"/>
          </a:xfrm>
          <a:prstGeom prst="rect">
            <a:avLst/>
          </a:prstGeom>
          <a:noFill/>
          <a:ln w="9525">
            <a:noFill/>
            <a:miter lim="800000"/>
            <a:headEnd/>
            <a:tailEnd/>
          </a:ln>
        </p:spPr>
      </p:pic>
      <p:pic>
        <p:nvPicPr>
          <p:cNvPr id="26631" name="Object 3"/>
          <p:cNvPicPr>
            <a:picLocks noChangeAspect="1" noChangeArrowheads="1"/>
          </p:cNvPicPr>
          <p:nvPr/>
        </p:nvPicPr>
        <p:blipFill>
          <a:blip r:embed="rId4" cstate="print"/>
          <a:srcRect/>
          <a:stretch>
            <a:fillRect/>
          </a:stretch>
        </p:blipFill>
        <p:spPr bwMode="auto">
          <a:xfrm>
            <a:off x="4191000" y="3962400"/>
            <a:ext cx="155575" cy="266700"/>
          </a:xfrm>
          <a:prstGeom prst="rect">
            <a:avLst/>
          </a:prstGeom>
          <a:noFill/>
          <a:ln w="9525">
            <a:noFill/>
            <a:miter lim="800000"/>
            <a:headEnd/>
            <a:tailEnd/>
          </a:ln>
        </p:spPr>
      </p:pic>
      <p:sp>
        <p:nvSpPr>
          <p:cNvPr id="26632" name="Oval 8"/>
          <p:cNvSpPr>
            <a:spLocks noChangeArrowheads="1"/>
          </p:cNvSpPr>
          <p:nvPr/>
        </p:nvSpPr>
        <p:spPr bwMode="auto">
          <a:xfrm>
            <a:off x="2362200" y="3429000"/>
            <a:ext cx="152400" cy="152400"/>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26633" name="Line 9"/>
          <p:cNvSpPr>
            <a:spLocks noChangeShapeType="1"/>
          </p:cNvSpPr>
          <p:nvPr/>
        </p:nvSpPr>
        <p:spPr bwMode="auto">
          <a:xfrm flipV="1">
            <a:off x="2438400" y="3124200"/>
            <a:ext cx="152400" cy="228600"/>
          </a:xfrm>
          <a:prstGeom prst="line">
            <a:avLst/>
          </a:prstGeom>
          <a:noFill/>
          <a:ln w="9525">
            <a:solidFill>
              <a:srgbClr val="009900"/>
            </a:solidFill>
            <a:round/>
            <a:headEnd/>
            <a:tailEnd type="triangle" w="med" len="med"/>
          </a:ln>
        </p:spPr>
        <p:txBody>
          <a:bodyPr/>
          <a:lstStyle/>
          <a:p>
            <a:endParaRPr lang="en-US"/>
          </a:p>
        </p:txBody>
      </p:sp>
      <p:sp>
        <p:nvSpPr>
          <p:cNvPr id="26634" name="Line 10"/>
          <p:cNvSpPr>
            <a:spLocks noChangeShapeType="1"/>
          </p:cNvSpPr>
          <p:nvPr/>
        </p:nvSpPr>
        <p:spPr bwMode="auto">
          <a:xfrm flipH="1">
            <a:off x="2133600" y="3581400"/>
            <a:ext cx="152400" cy="228600"/>
          </a:xfrm>
          <a:prstGeom prst="line">
            <a:avLst/>
          </a:prstGeom>
          <a:noFill/>
          <a:ln w="9525">
            <a:solidFill>
              <a:srgbClr val="009900"/>
            </a:solidFill>
            <a:round/>
            <a:headEnd/>
            <a:tailEnd type="triangle" w="med" len="med"/>
          </a:ln>
        </p:spPr>
        <p:txBody>
          <a:bodyPr/>
          <a:lstStyle/>
          <a:p>
            <a:endParaRPr lang="en-US"/>
          </a:p>
        </p:txBody>
      </p:sp>
      <p:sp>
        <p:nvSpPr>
          <p:cNvPr id="26635" name="Text Box 11"/>
          <p:cNvSpPr txBox="1">
            <a:spLocks noChangeArrowheads="1"/>
          </p:cNvSpPr>
          <p:nvPr/>
        </p:nvSpPr>
        <p:spPr bwMode="auto">
          <a:xfrm>
            <a:off x="2362200" y="4038600"/>
            <a:ext cx="1524000" cy="304800"/>
          </a:xfrm>
          <a:prstGeom prst="rect">
            <a:avLst/>
          </a:prstGeom>
          <a:noFill/>
          <a:ln w="9525">
            <a:noFill/>
            <a:miter lim="800000"/>
            <a:headEnd/>
            <a:tailEnd/>
          </a:ln>
        </p:spPr>
        <p:txBody>
          <a:bodyPr>
            <a:spAutoFit/>
          </a:bodyPr>
          <a:lstStyle/>
          <a:p>
            <a:pPr algn="ctr">
              <a:spcBef>
                <a:spcPct val="50000"/>
              </a:spcBef>
            </a:pPr>
            <a:r>
              <a:rPr lang="en-US" sz="1400"/>
              <a:t>Nominal Energy</a:t>
            </a:r>
          </a:p>
        </p:txBody>
      </p:sp>
      <p:sp>
        <p:nvSpPr>
          <p:cNvPr id="26636" name="Text Box 12"/>
          <p:cNvSpPr txBox="1">
            <a:spLocks noChangeArrowheads="1"/>
          </p:cNvSpPr>
          <p:nvPr/>
        </p:nvSpPr>
        <p:spPr bwMode="auto">
          <a:xfrm>
            <a:off x="706437" y="2628900"/>
            <a:ext cx="1447800" cy="954088"/>
          </a:xfrm>
          <a:prstGeom prst="rect">
            <a:avLst/>
          </a:prstGeom>
          <a:noFill/>
          <a:ln w="9525">
            <a:noFill/>
            <a:miter lim="800000"/>
            <a:headEnd/>
            <a:tailEnd/>
          </a:ln>
        </p:spPr>
        <p:txBody>
          <a:bodyPr>
            <a:spAutoFit/>
          </a:bodyPr>
          <a:lstStyle/>
          <a:p>
            <a:pPr algn="r">
              <a:spcBef>
                <a:spcPct val="50000"/>
              </a:spcBef>
            </a:pPr>
            <a:r>
              <a:rPr lang="en-US" sz="1400"/>
              <a:t>Particles with lower E arrive </a:t>
            </a:r>
            <a:r>
              <a:rPr lang="en-US" sz="1400" i="1"/>
              <a:t>later </a:t>
            </a:r>
            <a:r>
              <a:rPr lang="en-US" sz="1400"/>
              <a:t>and see greater V.</a:t>
            </a:r>
          </a:p>
        </p:txBody>
      </p:sp>
      <p:sp>
        <p:nvSpPr>
          <p:cNvPr id="26637" name="Line 13"/>
          <p:cNvSpPr>
            <a:spLocks noChangeShapeType="1"/>
          </p:cNvSpPr>
          <p:nvPr/>
        </p:nvSpPr>
        <p:spPr bwMode="auto">
          <a:xfrm>
            <a:off x="2057400" y="3124200"/>
            <a:ext cx="304800" cy="76200"/>
          </a:xfrm>
          <a:prstGeom prst="line">
            <a:avLst/>
          </a:prstGeom>
          <a:noFill/>
          <a:ln w="9525">
            <a:solidFill>
              <a:schemeClr val="tx1"/>
            </a:solidFill>
            <a:round/>
            <a:headEnd/>
            <a:tailEnd type="triangle" w="med" len="med"/>
          </a:ln>
        </p:spPr>
        <p:txBody>
          <a:bodyPr/>
          <a:lstStyle/>
          <a:p>
            <a:endParaRPr lang="en-US"/>
          </a:p>
        </p:txBody>
      </p:sp>
      <p:sp>
        <p:nvSpPr>
          <p:cNvPr id="26638" name="Line 14"/>
          <p:cNvSpPr>
            <a:spLocks noChangeShapeType="1"/>
          </p:cNvSpPr>
          <p:nvPr/>
        </p:nvSpPr>
        <p:spPr bwMode="auto">
          <a:xfrm flipH="1" flipV="1">
            <a:off x="2514600" y="3657600"/>
            <a:ext cx="152400" cy="381000"/>
          </a:xfrm>
          <a:prstGeom prst="line">
            <a:avLst/>
          </a:prstGeom>
          <a:noFill/>
          <a:ln w="9525">
            <a:solidFill>
              <a:schemeClr val="tx1"/>
            </a:solidFill>
            <a:round/>
            <a:headEnd/>
            <a:tailEnd type="triangle" w="med" len="med"/>
          </a:ln>
        </p:spPr>
        <p:txBody>
          <a:bodyPr/>
          <a:lstStyle/>
          <a:p>
            <a:endParaRPr lang="en-US"/>
          </a:p>
        </p:txBody>
      </p:sp>
      <p:sp>
        <p:nvSpPr>
          <p:cNvPr id="3100" name="Text Box 28"/>
          <p:cNvSpPr txBox="1">
            <a:spLocks noChangeArrowheads="1"/>
          </p:cNvSpPr>
          <p:nvPr/>
        </p:nvSpPr>
        <p:spPr bwMode="auto">
          <a:xfrm>
            <a:off x="595772" y="1303330"/>
            <a:ext cx="4199363" cy="400110"/>
          </a:xfrm>
          <a:prstGeom prst="rect">
            <a:avLst/>
          </a:prstGeom>
          <a:noFill/>
          <a:ln w="9525">
            <a:noFill/>
            <a:miter lim="800000"/>
            <a:headEnd/>
            <a:tailEnd/>
          </a:ln>
        </p:spPr>
        <p:txBody>
          <a:bodyPr wrap="square">
            <a:spAutoFit/>
          </a:bodyPr>
          <a:lstStyle/>
          <a:p>
            <a:pPr>
              <a:spcBef>
                <a:spcPct val="50000"/>
              </a:spcBef>
              <a:defRPr/>
            </a:pPr>
            <a:r>
              <a:rPr lang="en-US" sz="2000" dirty="0" err="1" smtClean="0">
                <a:solidFill>
                  <a:schemeClr val="accent2"/>
                </a:solidFill>
                <a:latin typeface="+mn-lt"/>
                <a:sym typeface="Symbol"/>
              </a:rPr>
              <a:t>η</a:t>
            </a:r>
            <a:r>
              <a:rPr lang="en-US" sz="2000" dirty="0" smtClean="0">
                <a:solidFill>
                  <a:schemeClr val="accent2"/>
                </a:solidFill>
                <a:latin typeface="+mn-lt"/>
                <a:sym typeface="Symbol"/>
              </a:rPr>
              <a:t>&lt;0 (</a:t>
            </a:r>
            <a:r>
              <a:rPr lang="en-US" sz="2000" dirty="0" err="1" smtClean="0">
                <a:solidFill>
                  <a:schemeClr val="accent2"/>
                </a:solidFill>
                <a:latin typeface="+mn-lt"/>
                <a:sym typeface="Symbol"/>
              </a:rPr>
              <a:t>linacs</a:t>
            </a:r>
            <a:r>
              <a:rPr lang="en-US" sz="2000" dirty="0" smtClean="0">
                <a:solidFill>
                  <a:schemeClr val="accent2"/>
                </a:solidFill>
                <a:latin typeface="+mn-lt"/>
                <a:sym typeface="Symbol"/>
              </a:rPr>
              <a:t> and below transition)</a:t>
            </a:r>
            <a:endParaRPr lang="en-US" sz="2000" dirty="0">
              <a:solidFill>
                <a:schemeClr val="accent2"/>
              </a:solidFill>
              <a:latin typeface="+mn-lt"/>
            </a:endParaRPr>
          </a:p>
        </p:txBody>
      </p:sp>
      <p:sp>
        <p:nvSpPr>
          <p:cNvPr id="34" name="Oval 33"/>
          <p:cNvSpPr/>
          <p:nvPr/>
        </p:nvSpPr>
        <p:spPr>
          <a:xfrm rot="1572066">
            <a:off x="2244725" y="3024188"/>
            <a:ext cx="390525" cy="1017587"/>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nvGrpSpPr>
          <p:cNvPr id="2" name="Group 36"/>
          <p:cNvGrpSpPr/>
          <p:nvPr/>
        </p:nvGrpSpPr>
        <p:grpSpPr>
          <a:xfrm>
            <a:off x="5011737" y="2286000"/>
            <a:ext cx="3962400" cy="2667000"/>
            <a:chOff x="4953000" y="3429000"/>
            <a:chExt cx="3962400" cy="2667000"/>
          </a:xfrm>
        </p:grpSpPr>
        <p:sp>
          <p:nvSpPr>
            <p:cNvPr id="26639" name="Freeform 15"/>
            <p:cNvSpPr>
              <a:spLocks/>
            </p:cNvSpPr>
            <p:nvPr/>
          </p:nvSpPr>
          <p:spPr bwMode="auto">
            <a:xfrm flipV="1">
              <a:off x="4953000" y="3962400"/>
              <a:ext cx="3390900" cy="2057400"/>
            </a:xfrm>
            <a:custGeom>
              <a:avLst/>
              <a:gdLst>
                <a:gd name="T0" fmla="*/ 0 w 2136"/>
                <a:gd name="T1" fmla="*/ 2147483647 h 1305"/>
                <a:gd name="T2" fmla="*/ 2147483647 w 2136"/>
                <a:gd name="T3" fmla="*/ 2147483647 h 1305"/>
                <a:gd name="T4" fmla="*/ 2147483647 w 2136"/>
                <a:gd name="T5" fmla="*/ 2147483647 h 1305"/>
                <a:gd name="T6" fmla="*/ 2147483647 w 2136"/>
                <a:gd name="T7" fmla="*/ 2147483647 h 1305"/>
                <a:gd name="T8" fmla="*/ 0 60000 65536"/>
                <a:gd name="T9" fmla="*/ 0 60000 65536"/>
                <a:gd name="T10" fmla="*/ 0 60000 65536"/>
                <a:gd name="T11" fmla="*/ 0 60000 65536"/>
                <a:gd name="T12" fmla="*/ 0 w 2136"/>
                <a:gd name="T13" fmla="*/ 0 h 1305"/>
                <a:gd name="T14" fmla="*/ 2136 w 2136"/>
                <a:gd name="T15" fmla="*/ 1305 h 1305"/>
              </a:gdLst>
              <a:ahLst/>
              <a:cxnLst>
                <a:cxn ang="T8">
                  <a:pos x="T0" y="T1"/>
                </a:cxn>
                <a:cxn ang="T9">
                  <a:pos x="T2" y="T3"/>
                </a:cxn>
                <a:cxn ang="T10">
                  <a:pos x="T4" y="T5"/>
                </a:cxn>
                <a:cxn ang="T11">
                  <a:pos x="T6" y="T7"/>
                </a:cxn>
              </a:cxnLst>
              <a:rect l="T12" t="T13" r="T14" b="T15"/>
              <a:pathLst>
                <a:path w="2136" h="1305">
                  <a:moveTo>
                    <a:pt x="0" y="566"/>
                  </a:moveTo>
                  <a:cubicBezTo>
                    <a:pt x="112" y="675"/>
                    <a:pt x="432" y="1305"/>
                    <a:pt x="680" y="1224"/>
                  </a:cubicBezTo>
                  <a:cubicBezTo>
                    <a:pt x="928" y="1143"/>
                    <a:pt x="1245" y="160"/>
                    <a:pt x="1488" y="80"/>
                  </a:cubicBezTo>
                  <a:cubicBezTo>
                    <a:pt x="1731" y="0"/>
                    <a:pt x="2001" y="608"/>
                    <a:pt x="2136" y="747"/>
                  </a:cubicBezTo>
                </a:path>
              </a:pathLst>
            </a:custGeom>
            <a:noFill/>
            <a:ln w="9525" cap="flat" cmpd="sng">
              <a:solidFill>
                <a:srgbClr val="CC0000"/>
              </a:solidFill>
              <a:prstDash val="solid"/>
              <a:round/>
              <a:headEnd/>
              <a:tailEnd/>
            </a:ln>
          </p:spPr>
          <p:txBody>
            <a:bodyPr/>
            <a:lstStyle/>
            <a:p>
              <a:endParaRPr lang="en-US"/>
            </a:p>
          </p:txBody>
        </p:sp>
        <p:sp>
          <p:nvSpPr>
            <p:cNvPr id="26640" name="Line 16"/>
            <p:cNvSpPr>
              <a:spLocks noChangeShapeType="1"/>
            </p:cNvSpPr>
            <p:nvPr/>
          </p:nvSpPr>
          <p:spPr bwMode="auto">
            <a:xfrm>
              <a:off x="4953000" y="5029200"/>
              <a:ext cx="3962400" cy="0"/>
            </a:xfrm>
            <a:prstGeom prst="line">
              <a:avLst/>
            </a:prstGeom>
            <a:noFill/>
            <a:ln w="9525">
              <a:solidFill>
                <a:schemeClr val="tx1"/>
              </a:solidFill>
              <a:round/>
              <a:headEnd/>
              <a:tailEnd/>
            </a:ln>
          </p:spPr>
          <p:txBody>
            <a:bodyPr/>
            <a:lstStyle/>
            <a:p>
              <a:endParaRPr lang="en-US"/>
            </a:p>
          </p:txBody>
        </p:sp>
        <p:sp>
          <p:nvSpPr>
            <p:cNvPr id="26641" name="Line 17"/>
            <p:cNvSpPr>
              <a:spLocks noChangeShapeType="1"/>
            </p:cNvSpPr>
            <p:nvPr/>
          </p:nvSpPr>
          <p:spPr bwMode="auto">
            <a:xfrm>
              <a:off x="5181600" y="3429000"/>
              <a:ext cx="0" cy="2667000"/>
            </a:xfrm>
            <a:prstGeom prst="line">
              <a:avLst/>
            </a:prstGeom>
            <a:noFill/>
            <a:ln w="9525">
              <a:solidFill>
                <a:schemeClr val="tx1"/>
              </a:solidFill>
              <a:round/>
              <a:headEnd/>
              <a:tailEnd/>
            </a:ln>
          </p:spPr>
          <p:txBody>
            <a:bodyPr/>
            <a:lstStyle/>
            <a:p>
              <a:endParaRPr lang="en-US"/>
            </a:p>
          </p:txBody>
        </p:sp>
        <p:pic>
          <p:nvPicPr>
            <p:cNvPr id="26642" name="Object 4"/>
            <p:cNvPicPr>
              <a:picLocks noChangeAspect="1" noChangeArrowheads="1"/>
            </p:cNvPicPr>
            <p:nvPr/>
          </p:nvPicPr>
          <p:blipFill>
            <a:blip r:embed="rId3" cstate="print"/>
            <a:srcRect/>
            <a:stretch>
              <a:fillRect/>
            </a:stretch>
          </p:blipFill>
          <p:spPr bwMode="auto">
            <a:xfrm>
              <a:off x="5257800" y="3429000"/>
              <a:ext cx="533400" cy="355600"/>
            </a:xfrm>
            <a:prstGeom prst="rect">
              <a:avLst/>
            </a:prstGeom>
            <a:noFill/>
            <a:ln w="9525">
              <a:noFill/>
              <a:miter lim="800000"/>
              <a:headEnd/>
              <a:tailEnd/>
            </a:ln>
          </p:spPr>
        </p:pic>
        <p:pic>
          <p:nvPicPr>
            <p:cNvPr id="26643" name="Object 5"/>
            <p:cNvPicPr>
              <a:picLocks noChangeAspect="1" noChangeArrowheads="1"/>
            </p:cNvPicPr>
            <p:nvPr/>
          </p:nvPicPr>
          <p:blipFill>
            <a:blip r:embed="rId4" cstate="print"/>
            <a:srcRect/>
            <a:stretch>
              <a:fillRect/>
            </a:stretch>
          </p:blipFill>
          <p:spPr bwMode="auto">
            <a:xfrm>
              <a:off x="8610600" y="5105400"/>
              <a:ext cx="155575" cy="266700"/>
            </a:xfrm>
            <a:prstGeom prst="rect">
              <a:avLst/>
            </a:prstGeom>
            <a:noFill/>
            <a:ln w="9525">
              <a:noFill/>
              <a:miter lim="800000"/>
              <a:headEnd/>
              <a:tailEnd/>
            </a:ln>
          </p:spPr>
        </p:pic>
        <p:sp>
          <p:nvSpPr>
            <p:cNvPr id="26644" name="Oval 20"/>
            <p:cNvSpPr>
              <a:spLocks noChangeArrowheads="1"/>
            </p:cNvSpPr>
            <p:nvPr/>
          </p:nvSpPr>
          <p:spPr bwMode="auto">
            <a:xfrm>
              <a:off x="6400800" y="4572000"/>
              <a:ext cx="152400" cy="152400"/>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26645" name="Line 21"/>
            <p:cNvSpPr>
              <a:spLocks noChangeShapeType="1"/>
            </p:cNvSpPr>
            <p:nvPr/>
          </p:nvSpPr>
          <p:spPr bwMode="auto">
            <a:xfrm flipH="1" flipV="1">
              <a:off x="6324600" y="4191000"/>
              <a:ext cx="152400" cy="228600"/>
            </a:xfrm>
            <a:prstGeom prst="line">
              <a:avLst/>
            </a:prstGeom>
            <a:noFill/>
            <a:ln w="9525">
              <a:solidFill>
                <a:srgbClr val="009900"/>
              </a:solidFill>
              <a:round/>
              <a:headEnd/>
              <a:tailEnd type="triangle" w="med" len="med"/>
            </a:ln>
          </p:spPr>
          <p:txBody>
            <a:bodyPr/>
            <a:lstStyle/>
            <a:p>
              <a:endParaRPr lang="en-US"/>
            </a:p>
          </p:txBody>
        </p:sp>
        <p:sp>
          <p:nvSpPr>
            <p:cNvPr id="26646" name="Line 22"/>
            <p:cNvSpPr>
              <a:spLocks noChangeShapeType="1"/>
            </p:cNvSpPr>
            <p:nvPr/>
          </p:nvSpPr>
          <p:spPr bwMode="auto">
            <a:xfrm>
              <a:off x="6629400" y="4648200"/>
              <a:ext cx="152400" cy="228600"/>
            </a:xfrm>
            <a:prstGeom prst="line">
              <a:avLst/>
            </a:prstGeom>
            <a:noFill/>
            <a:ln w="9525">
              <a:solidFill>
                <a:srgbClr val="009900"/>
              </a:solidFill>
              <a:round/>
              <a:headEnd/>
              <a:tailEnd type="triangle" w="med" len="med"/>
            </a:ln>
          </p:spPr>
          <p:txBody>
            <a:bodyPr/>
            <a:lstStyle/>
            <a:p>
              <a:endParaRPr lang="en-US"/>
            </a:p>
          </p:txBody>
        </p:sp>
        <p:sp>
          <p:nvSpPr>
            <p:cNvPr id="26647" name="Text Box 23"/>
            <p:cNvSpPr txBox="1">
              <a:spLocks noChangeArrowheads="1"/>
            </p:cNvSpPr>
            <p:nvPr/>
          </p:nvSpPr>
          <p:spPr bwMode="auto">
            <a:xfrm>
              <a:off x="5334000" y="5181600"/>
              <a:ext cx="1524000" cy="304800"/>
            </a:xfrm>
            <a:prstGeom prst="rect">
              <a:avLst/>
            </a:prstGeom>
            <a:noFill/>
            <a:ln w="9525">
              <a:noFill/>
              <a:miter lim="800000"/>
              <a:headEnd/>
              <a:tailEnd/>
            </a:ln>
          </p:spPr>
          <p:txBody>
            <a:bodyPr>
              <a:spAutoFit/>
            </a:bodyPr>
            <a:lstStyle/>
            <a:p>
              <a:pPr algn="ctr">
                <a:spcBef>
                  <a:spcPct val="50000"/>
                </a:spcBef>
              </a:pPr>
              <a:r>
                <a:rPr lang="en-US" sz="1400"/>
                <a:t>Nominal Energy</a:t>
              </a:r>
            </a:p>
          </p:txBody>
        </p:sp>
        <p:sp>
          <p:nvSpPr>
            <p:cNvPr id="26648" name="Text Box 24"/>
            <p:cNvSpPr txBox="1">
              <a:spLocks noChangeArrowheads="1"/>
            </p:cNvSpPr>
            <p:nvPr/>
          </p:nvSpPr>
          <p:spPr bwMode="auto">
            <a:xfrm>
              <a:off x="7010400" y="3581400"/>
              <a:ext cx="1447800" cy="954088"/>
            </a:xfrm>
            <a:prstGeom prst="rect">
              <a:avLst/>
            </a:prstGeom>
            <a:noFill/>
            <a:ln w="9525">
              <a:noFill/>
              <a:miter lim="800000"/>
              <a:headEnd/>
              <a:tailEnd/>
            </a:ln>
          </p:spPr>
          <p:txBody>
            <a:bodyPr>
              <a:spAutoFit/>
            </a:bodyPr>
            <a:lstStyle/>
            <a:p>
              <a:pPr>
                <a:spcBef>
                  <a:spcPct val="50000"/>
                </a:spcBef>
              </a:pPr>
              <a:r>
                <a:rPr lang="en-US" sz="1400"/>
                <a:t>Particles with lower E arrive </a:t>
              </a:r>
              <a:r>
                <a:rPr lang="en-US" sz="1400" i="1"/>
                <a:t>earlier</a:t>
              </a:r>
              <a:r>
                <a:rPr lang="en-US" sz="1400"/>
                <a:t> and see greater V.</a:t>
              </a:r>
            </a:p>
          </p:txBody>
        </p:sp>
        <p:sp>
          <p:nvSpPr>
            <p:cNvPr id="26649" name="Line 25"/>
            <p:cNvSpPr>
              <a:spLocks noChangeShapeType="1"/>
            </p:cNvSpPr>
            <p:nvPr/>
          </p:nvSpPr>
          <p:spPr bwMode="auto">
            <a:xfrm flipH="1">
              <a:off x="6629400" y="4191000"/>
              <a:ext cx="381000" cy="304800"/>
            </a:xfrm>
            <a:prstGeom prst="line">
              <a:avLst/>
            </a:prstGeom>
            <a:noFill/>
            <a:ln w="9525">
              <a:solidFill>
                <a:schemeClr val="tx1"/>
              </a:solidFill>
              <a:round/>
              <a:headEnd/>
              <a:tailEnd type="triangle" w="med" len="med"/>
            </a:ln>
          </p:spPr>
          <p:txBody>
            <a:bodyPr/>
            <a:lstStyle/>
            <a:p>
              <a:endParaRPr lang="en-US"/>
            </a:p>
          </p:txBody>
        </p:sp>
        <p:sp>
          <p:nvSpPr>
            <p:cNvPr id="26650" name="Line 26"/>
            <p:cNvSpPr>
              <a:spLocks noChangeShapeType="1"/>
            </p:cNvSpPr>
            <p:nvPr/>
          </p:nvSpPr>
          <p:spPr bwMode="auto">
            <a:xfrm flipV="1">
              <a:off x="6172200" y="4800600"/>
              <a:ext cx="228600" cy="381000"/>
            </a:xfrm>
            <a:prstGeom prst="line">
              <a:avLst/>
            </a:prstGeom>
            <a:noFill/>
            <a:ln w="9525">
              <a:solidFill>
                <a:schemeClr val="tx1"/>
              </a:solidFill>
              <a:round/>
              <a:headEnd/>
              <a:tailEnd type="triangle" w="med" len="med"/>
            </a:ln>
          </p:spPr>
          <p:txBody>
            <a:bodyPr/>
            <a:lstStyle/>
            <a:p>
              <a:endParaRPr lang="en-US"/>
            </a:p>
          </p:txBody>
        </p:sp>
        <p:sp>
          <p:nvSpPr>
            <p:cNvPr id="38" name="Oval 37"/>
            <p:cNvSpPr/>
            <p:nvPr/>
          </p:nvSpPr>
          <p:spPr>
            <a:xfrm rot="19764231" flipH="1">
              <a:off x="6346825" y="4108450"/>
              <a:ext cx="388938" cy="1017588"/>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sp>
        <p:nvSpPr>
          <p:cNvPr id="26659" name="Text Box 11"/>
          <p:cNvSpPr txBox="1">
            <a:spLocks noChangeArrowheads="1"/>
          </p:cNvSpPr>
          <p:nvPr/>
        </p:nvSpPr>
        <p:spPr bwMode="auto">
          <a:xfrm>
            <a:off x="2840037" y="2286000"/>
            <a:ext cx="1524000" cy="304800"/>
          </a:xfrm>
          <a:prstGeom prst="rect">
            <a:avLst/>
          </a:prstGeom>
          <a:noFill/>
          <a:ln w="9525">
            <a:noFill/>
            <a:miter lim="800000"/>
            <a:headEnd/>
            <a:tailEnd/>
          </a:ln>
        </p:spPr>
        <p:txBody>
          <a:bodyPr>
            <a:spAutoFit/>
          </a:bodyPr>
          <a:lstStyle/>
          <a:p>
            <a:pPr>
              <a:spcBef>
                <a:spcPct val="50000"/>
              </a:spcBef>
            </a:pPr>
            <a:r>
              <a:rPr lang="en-US" sz="1400"/>
              <a:t>“bunch”</a:t>
            </a:r>
          </a:p>
        </p:txBody>
      </p:sp>
      <p:sp>
        <p:nvSpPr>
          <p:cNvPr id="26660" name="Line 14"/>
          <p:cNvSpPr>
            <a:spLocks noChangeShapeType="1"/>
          </p:cNvSpPr>
          <p:nvPr/>
        </p:nvSpPr>
        <p:spPr bwMode="auto">
          <a:xfrm flipH="1">
            <a:off x="2687637" y="2552700"/>
            <a:ext cx="342900" cy="457200"/>
          </a:xfrm>
          <a:prstGeom prst="line">
            <a:avLst/>
          </a:prstGeom>
          <a:noFill/>
          <a:ln w="9525">
            <a:solidFill>
              <a:schemeClr val="tx1"/>
            </a:solidFill>
            <a:round/>
            <a:headEnd/>
            <a:tailEnd type="triangle" w="med" len="med"/>
          </a:ln>
        </p:spPr>
        <p:txBody>
          <a:bodyPr/>
          <a:lstStyle/>
          <a:p>
            <a:endParaRPr lang="en-US"/>
          </a:p>
        </p:txBody>
      </p:sp>
      <p:sp>
        <p:nvSpPr>
          <p:cNvPr id="41" name="Date Placeholder 40"/>
          <p:cNvSpPr>
            <a:spLocks noGrp="1"/>
          </p:cNvSpPr>
          <p:nvPr>
            <p:ph type="dt" sz="half" idx="10"/>
          </p:nvPr>
        </p:nvSpPr>
        <p:spPr/>
        <p:txBody>
          <a:bodyPr/>
          <a:lstStyle/>
          <a:p>
            <a:pPr>
              <a:defRPr/>
            </a:pPr>
            <a:r>
              <a:rPr lang="en-US" smtClean="0"/>
              <a:t>USPAS, Ft. Collins, CO June 13-24, 2016</a:t>
            </a:r>
            <a:endParaRPr lang="en-US" dirty="0"/>
          </a:p>
        </p:txBody>
      </p:sp>
      <p:sp>
        <p:nvSpPr>
          <p:cNvPr id="42" name="Slide Number Placeholder 41"/>
          <p:cNvSpPr>
            <a:spLocks noGrp="1"/>
          </p:cNvSpPr>
          <p:nvPr>
            <p:ph type="sldNum" sz="quarter" idx="12"/>
          </p:nvPr>
        </p:nvSpPr>
        <p:spPr/>
        <p:txBody>
          <a:bodyPr/>
          <a:lstStyle/>
          <a:p>
            <a:pPr>
              <a:defRPr/>
            </a:pPr>
            <a:fld id="{FBC16510-01E7-4757-9488-65999956462C}" type="slidenum">
              <a:rPr lang="en-US" smtClean="0"/>
              <a:pPr>
                <a:defRPr/>
              </a:pPr>
              <a:t>3</a:t>
            </a:fld>
            <a:endParaRPr lang="en-US"/>
          </a:p>
        </p:txBody>
      </p:sp>
      <p:sp>
        <p:nvSpPr>
          <p:cNvPr id="43" name="Footer Placeholder 42"/>
          <p:cNvSpPr>
            <a:spLocks noGrp="1"/>
          </p:cNvSpPr>
          <p:nvPr>
            <p:ph type="ftr" sz="quarter" idx="11"/>
          </p:nvPr>
        </p:nvSpPr>
        <p:spPr/>
        <p:txBody>
          <a:bodyPr/>
          <a:lstStyle/>
          <a:p>
            <a:pPr>
              <a:defRPr/>
            </a:pPr>
            <a:r>
              <a:rPr lang="fr-FR" smtClean="0"/>
              <a:t>E. Prebys - Accelerator Fundamentals, Longitudinal Motion</a:t>
            </a:r>
            <a:endParaRPr lang="en-US"/>
          </a:p>
        </p:txBody>
      </p:sp>
      <p:sp>
        <p:nvSpPr>
          <p:cNvPr id="44" name="Text Box 28"/>
          <p:cNvSpPr txBox="1">
            <a:spLocks noChangeArrowheads="1"/>
          </p:cNvSpPr>
          <p:nvPr/>
        </p:nvSpPr>
        <p:spPr bwMode="auto">
          <a:xfrm>
            <a:off x="5023735" y="1241160"/>
            <a:ext cx="3437363" cy="400110"/>
          </a:xfrm>
          <a:prstGeom prst="rect">
            <a:avLst/>
          </a:prstGeom>
          <a:noFill/>
          <a:ln w="9525">
            <a:noFill/>
            <a:miter lim="800000"/>
            <a:headEnd/>
            <a:tailEnd/>
          </a:ln>
        </p:spPr>
        <p:txBody>
          <a:bodyPr wrap="square">
            <a:spAutoFit/>
          </a:bodyPr>
          <a:lstStyle/>
          <a:p>
            <a:pPr>
              <a:spcBef>
                <a:spcPct val="50000"/>
              </a:spcBef>
              <a:defRPr/>
            </a:pPr>
            <a:r>
              <a:rPr lang="en-US" sz="2000" dirty="0" err="1" smtClean="0">
                <a:solidFill>
                  <a:schemeClr val="accent2"/>
                </a:solidFill>
                <a:latin typeface="+mn-lt"/>
                <a:sym typeface="Symbol"/>
              </a:rPr>
              <a:t>η</a:t>
            </a:r>
            <a:r>
              <a:rPr lang="en-US" sz="2000" dirty="0" smtClean="0">
                <a:solidFill>
                  <a:schemeClr val="accent2"/>
                </a:solidFill>
                <a:latin typeface="+mn-lt"/>
                <a:sym typeface="Symbol"/>
              </a:rPr>
              <a:t>&gt;0 (above transition)</a:t>
            </a:r>
            <a:endParaRPr lang="en-US" sz="2000" dirty="0">
              <a:solidFill>
                <a:schemeClr val="accent2"/>
              </a:solidFill>
              <a:latin typeface="+mn-lt"/>
            </a:endParaRPr>
          </a:p>
        </p:txBody>
      </p:sp>
    </p:spTree>
    <p:extLst>
      <p:ext uri="{BB962C8B-B14F-4D97-AF65-F5344CB8AC3E}">
        <p14:creationId xmlns:p14="http://schemas.microsoft.com/office/powerpoint/2010/main" val="425327937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Drift Tube (Alvarez) Cavity</a:t>
            </a:r>
            <a:endParaRPr lang="en-US" dirty="0"/>
          </a:p>
        </p:txBody>
      </p:sp>
      <p:sp>
        <p:nvSpPr>
          <p:cNvPr id="3" name="Content Placeholder 2"/>
          <p:cNvSpPr>
            <a:spLocks noGrp="1"/>
          </p:cNvSpPr>
          <p:nvPr>
            <p:ph idx="1"/>
          </p:nvPr>
        </p:nvSpPr>
        <p:spPr>
          <a:xfrm>
            <a:off x="503776" y="690225"/>
            <a:ext cx="8251825" cy="452775"/>
          </a:xfrm>
        </p:spPr>
        <p:txBody>
          <a:bodyPr/>
          <a:lstStyle/>
          <a:p>
            <a:r>
              <a:rPr lang="en-US" sz="1800" dirty="0" smtClean="0"/>
              <a:t>Put conducting tubes in a larger pillbox, such that inside the tubes </a:t>
            </a:r>
            <a:r>
              <a:rPr lang="en-US" sz="1800" i="1" dirty="0" smtClean="0"/>
              <a:t>E=0</a:t>
            </a:r>
            <a:endParaRPr lang="en-US" sz="1800" i="1"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30</a:t>
            </a:fld>
            <a:endParaRPr lang="en-US"/>
          </a:p>
        </p:txBody>
      </p:sp>
      <p:pic>
        <p:nvPicPr>
          <p:cNvPr id="29698" name="Picture 2" descr="https://encrypted-tbn2.google.com/images?q=tbn:ANd9GcS2EAQ-7jNCki3GvCsTZHpyW3uucib2tx7KvmJHGb-Z7hSNeaW-"/>
          <p:cNvPicPr>
            <a:picLocks noChangeAspect="1" noChangeArrowheads="1"/>
          </p:cNvPicPr>
          <p:nvPr/>
        </p:nvPicPr>
        <p:blipFill>
          <a:blip r:embed="rId3" cstate="print"/>
          <a:srcRect/>
          <a:stretch>
            <a:fillRect/>
          </a:stretch>
        </p:blipFill>
        <p:spPr bwMode="auto">
          <a:xfrm>
            <a:off x="828675" y="1419225"/>
            <a:ext cx="3524250" cy="1295401"/>
          </a:xfrm>
          <a:prstGeom prst="rect">
            <a:avLst/>
          </a:prstGeom>
          <a:noFill/>
        </p:spPr>
      </p:pic>
      <p:graphicFrame>
        <p:nvGraphicFramePr>
          <p:cNvPr id="47" name="Object 46"/>
          <p:cNvGraphicFramePr>
            <a:graphicFrameLocks noChangeAspect="1"/>
          </p:cNvGraphicFramePr>
          <p:nvPr/>
        </p:nvGraphicFramePr>
        <p:xfrm>
          <a:off x="4562475" y="1800225"/>
          <a:ext cx="533400" cy="533400"/>
        </p:xfrm>
        <a:graphic>
          <a:graphicData uri="http://schemas.openxmlformats.org/presentationml/2006/ole">
            <mc:AlternateContent xmlns:mc="http://schemas.openxmlformats.org/markup-compatibility/2006">
              <mc:Choice xmlns:v="urn:schemas-microsoft-com:vml" Requires="v">
                <p:oleObj spid="_x0000_s568419" name="Equation" r:id="rId4" imgW="126720" imgH="126720" progId="Equation.3">
                  <p:embed/>
                </p:oleObj>
              </mc:Choice>
              <mc:Fallback>
                <p:oleObj name="Equation" r:id="rId4" imgW="126720" imgH="126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475" y="1800225"/>
                        <a:ext cx="533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 name="Group 54"/>
          <p:cNvGrpSpPr/>
          <p:nvPr/>
        </p:nvGrpSpPr>
        <p:grpSpPr>
          <a:xfrm>
            <a:off x="5400675" y="1647825"/>
            <a:ext cx="2895600" cy="838200"/>
            <a:chOff x="5105400" y="1524000"/>
            <a:chExt cx="2895600" cy="838200"/>
          </a:xfrm>
        </p:grpSpPr>
        <p:grpSp>
          <p:nvGrpSpPr>
            <p:cNvPr id="46" name="Group 45"/>
            <p:cNvGrpSpPr/>
            <p:nvPr/>
          </p:nvGrpSpPr>
          <p:grpSpPr>
            <a:xfrm>
              <a:off x="5105400" y="1524000"/>
              <a:ext cx="2895600" cy="838200"/>
              <a:chOff x="914400" y="2971800"/>
              <a:chExt cx="2895600" cy="838200"/>
            </a:xfrm>
          </p:grpSpPr>
          <p:sp>
            <p:nvSpPr>
              <p:cNvPr id="8" name="Oval 7"/>
              <p:cNvSpPr/>
              <p:nvPr/>
            </p:nvSpPr>
            <p:spPr>
              <a:xfrm>
                <a:off x="9144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906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8" idx="0"/>
                <a:endCxn id="9" idx="0"/>
              </p:cNvCxnSpPr>
              <p:nvPr/>
            </p:nvCxnSpPr>
            <p:spPr>
              <a:xfrm>
                <a:off x="952500" y="2971800"/>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50976" y="3810000"/>
                <a:ext cx="76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2954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4478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3" idx="0"/>
                <a:endCxn id="14" idx="0"/>
              </p:cNvCxnSpPr>
              <p:nvPr/>
            </p:nvCxnSpPr>
            <p:spPr>
              <a:xfrm>
                <a:off x="1333500" y="2971800"/>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14" idx="4"/>
              </p:cNvCxnSpPr>
              <p:nvPr/>
            </p:nvCxnSpPr>
            <p:spPr>
              <a:xfrm>
                <a:off x="1331976" y="3810000"/>
                <a:ext cx="1539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7526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9050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7" idx="0"/>
                <a:endCxn id="18" idx="0"/>
              </p:cNvCxnSpPr>
              <p:nvPr/>
            </p:nvCxnSpPr>
            <p:spPr>
              <a:xfrm>
                <a:off x="1790700" y="2971800"/>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8" idx="4"/>
              </p:cNvCxnSpPr>
              <p:nvPr/>
            </p:nvCxnSpPr>
            <p:spPr>
              <a:xfrm>
                <a:off x="1789176" y="3810000"/>
                <a:ext cx="1539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2860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4384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a:endCxn id="22" idx="0"/>
              </p:cNvCxnSpPr>
              <p:nvPr/>
            </p:nvCxnSpPr>
            <p:spPr>
              <a:xfrm>
                <a:off x="2324100" y="2971800"/>
                <a:ext cx="152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22" idx="4"/>
              </p:cNvCxnSpPr>
              <p:nvPr/>
            </p:nvCxnSpPr>
            <p:spPr>
              <a:xfrm>
                <a:off x="2322576" y="3810000"/>
                <a:ext cx="1539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8194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0480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a:stCxn id="25" idx="0"/>
                <a:endCxn id="26" idx="0"/>
              </p:cNvCxnSpPr>
              <p:nvPr/>
            </p:nvCxnSpPr>
            <p:spPr>
              <a:xfrm>
                <a:off x="2857500" y="29718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5" idx="4"/>
              </p:cNvCxnSpPr>
              <p:nvPr/>
            </p:nvCxnSpPr>
            <p:spPr>
              <a:xfrm>
                <a:off x="2857500" y="38100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35052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733800" y="2971800"/>
                <a:ext cx="76200" cy="83820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stCxn id="29" idx="0"/>
                <a:endCxn id="30" idx="0"/>
              </p:cNvCxnSpPr>
              <p:nvPr/>
            </p:nvCxnSpPr>
            <p:spPr>
              <a:xfrm>
                <a:off x="3543300" y="29718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9" idx="4"/>
                <a:endCxn id="30" idx="4"/>
              </p:cNvCxnSpPr>
              <p:nvPr/>
            </p:nvCxnSpPr>
            <p:spPr>
              <a:xfrm>
                <a:off x="3543300" y="3810000"/>
                <a:ext cx="2286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Rectangle 47"/>
            <p:cNvSpPr/>
            <p:nvPr/>
          </p:nvSpPr>
          <p:spPr>
            <a:xfrm>
              <a:off x="5181982" y="1531144"/>
              <a:ext cx="36576"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634036" y="1526381"/>
              <a:ext cx="45719" cy="826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057900" y="1531143"/>
              <a:ext cx="81819"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588919" y="1533523"/>
              <a:ext cx="81819"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203282" y="1531143"/>
              <a:ext cx="81819"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7874794" y="1535905"/>
              <a:ext cx="81819"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p:cNvSpPr txBox="1"/>
          <p:nvPr/>
        </p:nvSpPr>
        <p:spPr>
          <a:xfrm>
            <a:off x="5438775" y="1104900"/>
            <a:ext cx="2343150" cy="338554"/>
          </a:xfrm>
          <a:prstGeom prst="rect">
            <a:avLst/>
          </a:prstGeom>
          <a:noFill/>
        </p:spPr>
        <p:txBody>
          <a:bodyPr wrap="square" rtlCol="0">
            <a:spAutoFit/>
          </a:bodyPr>
          <a:lstStyle/>
          <a:p>
            <a:r>
              <a:rPr lang="en-US" sz="1600" dirty="0" smtClean="0">
                <a:solidFill>
                  <a:srgbClr val="C00000"/>
                </a:solidFill>
                <a:latin typeface="+mn-lt"/>
              </a:rPr>
              <a:t>Bunch of pillboxes</a:t>
            </a:r>
          </a:p>
        </p:txBody>
      </p:sp>
      <p:sp>
        <p:nvSpPr>
          <p:cNvPr id="57" name="Left Brace 56"/>
          <p:cNvSpPr/>
          <p:nvPr/>
        </p:nvSpPr>
        <p:spPr>
          <a:xfrm rot="-5400000">
            <a:off x="1390649" y="2705099"/>
            <a:ext cx="219075" cy="390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59" name="Object 58"/>
          <p:cNvGraphicFramePr>
            <a:graphicFrameLocks noChangeAspect="1"/>
          </p:cNvGraphicFramePr>
          <p:nvPr/>
        </p:nvGraphicFramePr>
        <p:xfrm>
          <a:off x="1206500" y="3076575"/>
          <a:ext cx="673100" cy="673100"/>
        </p:xfrm>
        <a:graphic>
          <a:graphicData uri="http://schemas.openxmlformats.org/presentationml/2006/ole">
            <mc:AlternateContent xmlns:mc="http://schemas.openxmlformats.org/markup-compatibility/2006">
              <mc:Choice xmlns:v="urn:schemas-microsoft-com:vml" Requires="v">
                <p:oleObj spid="_x0000_s568420" name="Equation" r:id="rId6" imgW="419040" imgH="419040" progId="Equation.DSMT4">
                  <p:embed/>
                </p:oleObj>
              </mc:Choice>
              <mc:Fallback>
                <p:oleObj name="Equation" r:id="rId6" imgW="419040" imgH="419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6500" y="3076575"/>
                        <a:ext cx="6731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TextBox 59"/>
          <p:cNvSpPr txBox="1"/>
          <p:nvPr/>
        </p:nvSpPr>
        <p:spPr>
          <a:xfrm>
            <a:off x="2362200" y="2876550"/>
            <a:ext cx="2886075" cy="584775"/>
          </a:xfrm>
          <a:prstGeom prst="rect">
            <a:avLst/>
          </a:prstGeom>
          <a:noFill/>
        </p:spPr>
        <p:txBody>
          <a:bodyPr wrap="square" rtlCol="0">
            <a:spAutoFit/>
          </a:bodyPr>
          <a:lstStyle/>
          <a:p>
            <a:r>
              <a:rPr lang="en-US" sz="1600" dirty="0" smtClean="0">
                <a:solidFill>
                  <a:srgbClr val="C00000"/>
                </a:solidFill>
                <a:latin typeface="+mn-lt"/>
              </a:rPr>
              <a:t>Gap spacing changes as velocity increases</a:t>
            </a:r>
          </a:p>
        </p:txBody>
      </p:sp>
      <p:cxnSp>
        <p:nvCxnSpPr>
          <p:cNvPr id="64" name="Straight Arrow Connector 63"/>
          <p:cNvCxnSpPr>
            <a:stCxn id="60" idx="1"/>
          </p:cNvCxnSpPr>
          <p:nvPr/>
        </p:nvCxnSpPr>
        <p:spPr>
          <a:xfrm flipH="1">
            <a:off x="2009775" y="3168938"/>
            <a:ext cx="352425" cy="2410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124450" y="2828925"/>
            <a:ext cx="2886075" cy="523220"/>
          </a:xfrm>
          <a:prstGeom prst="rect">
            <a:avLst/>
          </a:prstGeom>
          <a:noFill/>
        </p:spPr>
        <p:txBody>
          <a:bodyPr wrap="square" rtlCol="0">
            <a:spAutoFit/>
          </a:bodyPr>
          <a:lstStyle/>
          <a:p>
            <a:r>
              <a:rPr lang="en-US" sz="1400" dirty="0" smtClean="0">
                <a:solidFill>
                  <a:srgbClr val="C00000"/>
                </a:solidFill>
                <a:latin typeface="+mn-lt"/>
              </a:rPr>
              <a:t>Drift tubes contain </a:t>
            </a:r>
            <a:r>
              <a:rPr lang="en-US" sz="1400" dirty="0" err="1" smtClean="0">
                <a:solidFill>
                  <a:srgbClr val="C00000"/>
                </a:solidFill>
                <a:latin typeface="+mn-lt"/>
              </a:rPr>
              <a:t>quadrupoles</a:t>
            </a:r>
            <a:r>
              <a:rPr lang="en-US" sz="1400" dirty="0" smtClean="0">
                <a:solidFill>
                  <a:srgbClr val="C00000"/>
                </a:solidFill>
                <a:latin typeface="+mn-lt"/>
              </a:rPr>
              <a:t> to keep beam focused </a:t>
            </a:r>
          </a:p>
        </p:txBody>
      </p:sp>
      <p:cxnSp>
        <p:nvCxnSpPr>
          <p:cNvPr id="66" name="Straight Arrow Connector 65"/>
          <p:cNvCxnSpPr/>
          <p:nvPr/>
        </p:nvCxnSpPr>
        <p:spPr>
          <a:xfrm flipH="1" flipV="1">
            <a:off x="4267201" y="2228850"/>
            <a:ext cx="885824" cy="714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702" name="AutoShape 6" descr="data:image/jpeg;base64,/9j/4AAQSkZJRgABAQAAAQABAAD/2wCEAAkGBhQSEBQUEhQVFBUVFRQUFRcUFBIUFBQUFBQVFBUUFBQXHCYeFxkjGRQUHy8gIycpLCwsFR4xNTAqNSYrLCkBCQoKDgwOGg8PGiklHxwpLSwpLCwsLCkpLCwpLCwpKSkpKSwsLCkpKSksKSwpKSwpLCkpKSwsLCkpKSwpKSksKf/AABEIAOsAxAMBIgACEQEDEQH/xAAbAAACAwEBAQAAAAAAAAAAAAADBAECBQAGB//EAEgQAAEDAgMDBQ0GBAUEAwEAAAEAAgMEERIhMQVBUQYiYXHRExQjMlJygZGSobGywUJTc6Lh8DNiwtIHFSRDY1SCo7Nkg/EW/8QAGQEAAgMBAAAAAAAAAAAAAAAAAgMAAQQF/8QAMBEAAgIBAwIFAwMDBQAAAAAAAAECEQMSITFBUQQTYYHwFCIyI3HBobHRM0JScpH/2gAMAwEAAhEDEQA/APl1ZWyd1kAkfk94FnuAAxG29UNbJ94/239qit/jSee/5nLmtWZs60YquCe/pPvH+2/tUd/yfeP9t/apfBYAg8bjhZBcqsYoIL/mEn3j/bf2ru/5PvH+2/tQLKzQrsJQXYKK2X7x/tv7VZtbJ94/239qGApwodQflR7BhVyfeP8Abd2piKeQ/bf7bu1JgJtsmFqXKTGxxx7EyVrxljf7bu1UFZJ5b/bd2pdxursCtNi5Qj2Dd9v8t/tu7VBq3+W/23dqqAqlqu2DoXYv33J5b/bf2qRVP8t/tu7UOys1S2TQgjat/lv9t3ard9P8t/tu7VQNXEK9QOldi4qn+W/23dqnvl/lv9t3ah2XKWC4IJ3w/wAt/tu7VV1S/wAt/tu7VLVxaisDQgD6iT7x/tv7UtLVS/eSe2/tTj2peSNEpAOCNvkzK50TsTnOPdDm5zibYWdPWoVuTLfBO/EPysXJuowTVSaMKtb4aTz3/MVMRRqqPwr/AD3/ADFS2NZpM68I7IiyBJEmTHZVPShTCE8KsAivYEMtV3YyLR1lLSuarsZdUE9i8Mdyor386w3JzZsDS4izicJIsWhotqXE/ALNqHDFvvffa3oIUUd7Bc1VIliMxRhUtBCotphmsVXNRGlQ4KiIGArhi4BFaFLCaKBqkhEwqLKWBQPCoLUXCuwqyNUDAUhEwqMKtMCUSpahviTAVi1WLaH9gstG7zz8rVCNsgcw+d/S1Qmp7HMyL7mY80F5H+e/5iqviITTwMb7j7TuvxiueRbI/okPk60HsjNe4qmNNStSzmKDUkyuJXsqtiJTUUSpuimkLGJS2Mp0sCoUGssNsUeF62uHuWVVt5/pWzsv+M30/BZdS3wnpVxk9XsFScS0YumWRJZrs0y154KMlNhmwK5plRkhG4orakH9UJTT6gDTWXCEp6KO6ZbGArRNXQysC7AtCWAFKvismFALLsKJhU4VQ1oFZdZEwrixWgGgJV2lSWKqJCpRNfZPiHzvo1cu2X4h876BcmI5WX82YlRL4R4/nd8xXY1eZnhH+e/5iqPss7luduGP7UwTyrMiVoorpkMQylQL2ewuWWUY0dzVwpknUQWc5Q0pmSKyXLSTZqYkUrk6Q5soeGb6fgkJ47vHSVp7Jp7StKTmZ4RvnKr32GxjToJT0XQtCGnAV4KfJMNj4BKdscCkituSopMZ6uhFq6jDiv8AZANus2CZpIwWixvcX3/FUk7I2qETTFuhUtkcNVougXRUJcdE7W0LcIsUa66IKe6fNAGjpVMZB0TIuxTjQg+gsqClWoX3QnR2zRuJIyrkzzTIbolptjQnxKkMaM1zEJzE++NBfGjFtDOzPEPnfQLkTZ7OafO+gXJq4OH4hvzGZNQOe7znfEoHc7lNVDec7znfFWp4VkXLZ3m6ijo4bBSWI9lUtSZOxRVllWeUDL1ooZYIUdNiN01RUY2wYrW6FcJcnqagT1JQXNltwbIa0c4pf3TNWqMEYlNSEPZ5wCyJY/DsH84+K9k2JuOOw/3G/VeX2jFaob+J9VK0ugIyud+hpObh/TVEx2+yR6l1PTlxy9+a1W7MsOeb8LLQscY8gvI7PL7TN8f4bf8A2pmgae5R2FuY3gBoM1bbrRifYWHch0f7qPRs8DHlc9zZw1whKaVsbexIp3E2FvcmRI5uVskHZNYH4mlpvYOvlYAkj13C3I2AC5IsPWgW27Lk3wZ8MeL9UZ2zxldXqKkOHNFupJOLhvuEaVgBJaNoORz9yGQ09a4SA/vRClb60cdimiJILZjRCmiyuEQS/qoB3I2upIy6MRcxBkYnpmWS72q7suiaMc09f0ChEpm5Hr+gUpyZw87rIzMqBzj1u+KNE3JUeLvPWfimWNWRcHZm+P2Blq4RIwZmiOisrxwt2Jb6CjxuT9DSXIHHouopaXeVsQMwAEZO3dCCctT9EPS0KjUpNmiNuhG88f30JDaVUG6nIehUqNokDNxXl9oVznusM0d9ELjB3qkbOy6zutTG3pKS2zTf6ho4ygetyd5GbPPfUZOedvWicoae1axv/M0fmS8qpoOD/U9j0Oy9nYG6ZAanTJL1M5JNtFoV1RhisN/uCyZYyRwA961qKXJlUm3Z57a8ZPdD/wAbf/aUxsyEYI76YI9/8oRtoU/Nly/2mn/yo9Ls5xjYXWtgjsLgZYGpSVydGrUlHf5wY+x5ML3ngwD1OeVsurGyRMNrXbfcMyT2LNoachkhA8kegiY/RRURlkUBFwDTucbb7Pt8L+tZ0tk/nI+VN/OwdxF8jmuD3DVBon4xcZ3J9y2afZDju7FpjGzPOSRmyQ3zbr8VzBcfELcGwHt3HpH1HFBqdlkZgZjVN8sWsqMSSM68FR2YWq+nyWdJHYq4roRu9wQdcIDwinIqkiW40xylaLU4yPX9AuXQ6elcmqqOF4h/qMSDee7rPxTcTFSNnOPWfim2sySlE68nsgccSIKe5A9aPFFkmqOnyJ45KZPsh6smPd32Jgoif2FFQS30LTEWFt1g7QlJ0/RZqpDU9TEK+oJGWp0UUdDhbnqdexV2fTuc4vcbi5tlmOroW3DAC4DhmetPwxqLmwcztqH/AKa/I+lw1MI/nHwQeVkIG04xu7u1a3Jpn+qi8/6LE5a1AG022/6iP13slZNq/dAY7llf/VmjUxYsN9Li6R2rV4BYa7lsVUVoxx1WR3oHy31ta+mq1O2xMGuWZ7YXdwqC69zEw5/iLXGzm9zY6R9mlkVgTb/bYp5SUwjZK0f9OzF1mYrW2FsZpayWQ4jgiLRqGMEbN3lFSELm186kyZaxqXr/AAjz9BQA0shwgm7NTaw7hKb6Z6oe0qL/AE9Mf/gyHTpB1/7lrRUoEcjXEgCCKS2gJMMgF+jMJOvd4CLoopB0C+BKaSj87jVJuXz/AInhdk7Q73mY5wuy9nt3luJ1z1i119uFRGxobG3GS0EWFzYgEG27IhfHZKZhcLnVx3bi+QH6r6HLUvpqp7mEmNzKQPDM5GtFPK5zm77cxtwMzZXgk9NepXi4qUl3o9E50tgXRYQNMQHq6josvakQBBHiPzHEEZFp6QfdYq0PKOGdl4XO6C+7cQvYkAnjuKUq57tyOV79F7aj0fALTsY4xknuZE8GEkblkVsK2KqouEhMy7boWaomJKENxyRpWoCGfcbDsWh09K5TAMvSuVqjkZ1+oysWp6ynAk4tT1laMLclUNzqSWyKYDZbVJHYBZ8MVyFtws06j9LJOZ3Ki1tEU2hJZnWvNV8lmnp5oXptrNFgLrzddEO6MG7M67yQO1JkOxDGz4bAC2gWpRR5klUjLIwS4gC29AdyliboHHqA+pTtaUEhck220b+y5cNREeD2/FYPLFuOtcW6tqY/nQoOVEeMOJwhrmuN9bNN7ALO2ltt087pGtABmbMOccsJJAtbO90DnFr1skcc4ytLofQKl3MJ4A/oldj0pHO1zufQvMQco5nZOf12aMukjh0rXh2XJVYWmUtZpYXDOt2HVPU73SEvHpVSdBeUrS5tQfGvBECb3zMpNhxyWu7aUcGz4+fmYow8hr3YXdzYHB1gbWAtnZeX2pyUlpJG4H4Xasc03Y47uj1r0vJ/aXdqZz74JmOwTMtqcyD1OF9d4IQ4slykuGyZca8uLTuKfzv2EdmyGohlLMLh3OGIWc24wROacQObcyOuyK7kvNLG1rM7RGI8QeaXC3HLQkXuFl1JbR1UdRHzWPt3RujSwvDZGW4c5rhwK3qrlV3OR4jNiWYeaLeI7mnrs4t9SkNLVS6bfyXk1qnj4e/8Ueak5NRxuvO8m1ngNOFrmv7o5rhlitcStINi1zLZ4gVbbvKSAyHAx9jHGHOw47FjHMGEFwAGB5G/ModRI5znSTNY6+jXF2VnPcbYSLZyFJySxHWAHqmqGj5kWyWwSi27k7K7N21Twm7RNmecBTgk9IPdNRw0K9LPyigkYO97kWzL8n3y1b9nNY0EEbWF5poxlazqipJPSAUr3xEM46YMJFriolPrDm2Ku3FUVp1u/wDBoMJc4jjmiSNwtzVqXbLBGAGBrrZm9zffZIT1eIlVqCSdiNYbEpMvzTFYUi5yq9guo5Acj1/QLlWmOR6/oFyfBXFHH8R/qMWFcwOIxjIniNCQtCDaLPLZ7QWe2ncCS2QjMm2FjhmelOQySeVG7zqeMrNGW7pnY+7SrRrUUwJHOb7Te1enoaXHvbpxuvL0cj3ax0Z86C3wC1o9nuIv3rRHq7qzsU0xb5/oKm5dgu26MgC4svM1MBdI3DqPjcZdC9DUUeAXfRQ2/wCOplHuLlocl6GKSR03cu5sjaLsLzJz9wxHdvsqnBdyRy6Vdf2/yZ9JyElmAcWnTVxsPQFXaHIR0Q5+h4Zr01ft8NN5pSwfZa0keiwzKnZW1TK0jF3WN19dR68wUt1LgXqycs+XbV5NkZjMcR+8isyiJvgOu48ejrXv9vwmGQgC4d0Zda8rtOiIGMdYI4hYpNwdPg6Hh5t8jtBsouIIyI944Fe95OdxYRcizhdvRnzm33Z5r55BtU2BG8fv3okG0TiGeTZPc5t7LpYMkYoz+Jwym9zf/wARdr3qImMILCCbDc8Gxz9k+lZ1PVmKsfh+3E0vHSLEE+/1pCtr2mRrn3e5ty1oGpNszwHNWlszZchaZpBzpDa5OnBrWjxnH1Cyzxg553KI1JYsOmXYX2lE+fALEta7E46DW9idAMkYbPluXsfbHfQ2y4G40vdegfsV0LBjAxOs7BqGcHyne7gP2c2WttzXAj69a6DwKrZjXiG9o9DKnppSec5x/wC5hHwSpgkbx/8AF/atZ0o/YSsr79HSlvEu7GrI+qQnUVbyLOxG38sZ+Fkr3XgH+iNp/qTb23PRuV2QJco+rGRfoZkk9jn3Qf8A0djlUVZB8YkdMT2e/EQmqnxku5Lquoa3ImkuliEV7kK6bFC5Pccp9P3wC5RT6fvgFKdGVKjk5leRgQ/nHrKajckftHrPxKbgKzwqzrW9KNWikzHBeip60WGfryC8mye2moQanb4GrTlw0RSi+Qdnses2vtVrQBxGfUm/8PatrmyM1ub8b2yXyev2pLMczYZ2A1t08Stjkltk08g5xsTf16hZ3LoHLD9mw3/i1TvDnHnW5mnkWOLT+ZLf4JbRlbLUNOIwiLFvIa/G1rbHcTc+pfQX1cczee1sjTuNxl0EadSiR7I2hkUbIo8nFrN5tq4702E0oNMxzi5ST7IV5U1GMA/BYFe7wDev6Im1avG4Mbmk9s1WTY225vxOS53iGpSR0fDxpGXRtuB6fimaYAEk8cvVZWo4Ba17cePUEcNYHAcN3aVsw4m1bJmzb0je2VskybsgCc7C43lxOgWzsktxYi4EssGX0ud7Rwy6yvJV/KB5aII8gbc0aG2953rYoKcsYM7nebHM77LpYqRy8qcrs9JtaqaGgXudSTYlx3m68tUc5GqJCbpdw/earJkbLw40kBIAQXi+g9JTBHQhvPFI1GtUgIb+pQpplaaVKyFA2EhWZ+qFfJQ+cYrHLr0PpViLqluFdAZdEIJmRqAUxbIU92N0+np+gUqtMcj1/QLkaVo5mZ1kZjT7QDXO852W/UokG1HbhYesrHqG2lef53/MUxBW2FrLP+L2OtGLcUeiNWHN4+4rFrpru1/fDqQjU2NwUKR93XQzm5cjccFEIHLsahpXAJQ5yo3Nk8o3x6k/RaVTytxCxJA9a8RVbQAyCT79ffW3UmLHKSMc5Riz2Y2xvYD5zsh6OKSmrHOOXpJy/wDwJCjjJbicct5OiapxjcGsB/e93Ygh4f7ttxss1Khunqy0YW+k9nanQ4Bow5k/soFVG1nMbmd54ngE7QxBo+PYFqpJUjPqt7jmxqGxxOzJ1PHgOgL1lLHjHRwXmonrVo6q28ooz6CpwselhscwqSManIJmu1VJ6MbijYEXXJlT2STwtCogIWdPklD0C7igyU6s6VBlnNlNhlMq+kbaxsUJsDWiwFlxkQJp8lWpBaX1AVD80EOVHyKAVUmUluPUjsj1/QLlSi8U9f0Chasf4o5OdfqM8tWHwj/Pf8xQ2lRWzWlk89/zFC77CyuLs6sZJJbjIR4KRz721+KSG0Am6TaNjdozQ6Zdg9ca5DOZgydrwSNVV7mr0DbPHPseiydp+T8b7eCaB70+Phq3kzPLxV7QXv0PDBt+k9Ga16TY3c2iWfm38VurnngAvZVMFNStDWMD5SLhoyt0vP2W+87kHk/yddV1IdM7IeO45MY3g0bh8U1RTlp6mdyai59jL2ZsCaqOLDhY3Ow0YOLjvKYqqpkdooeouGryOHAL0vLHlPCG97UDQAbNe5rbOlLchc6kDNedh2V3FuJ+ch16OgJj2WmHuxEHKT1T9kXhitm7M+4dAU1FcIw3Iuc9waxjbXcd+ugAzJKTmkOufVv9XFJU1Q4SNeW3mlOCOMkgRRDxiTqCdSf1SXi0o0eanwbL9utaZjhuyEAFwPjSk5RMFszxO5M/581hfjaW9yjbJLmCI3O8WK/2nnoWVFLA0YrOEVNLZgHObJM7eB4z3A9KsaWNvNklDu5Sd81JLSDI45xhxGQAt4uZyCVSD1Sfb58/oz1VFtkFxaDZwa1zmkHEwPF24twOuV1oHaWWq8FHGTKxhdiL3mslcAQC0ZQssc7XIy6FsOqDxQydDYLV0NufaF1nTVF0n3yqvl4peoeo0EfKlnyKJJks6VU2WFdJZJzzXUTzpR0ipMjYTEiYktiU91UsFmrs/wAU9f0ClU2Y7mHzvoFy3Y39qORm/NnhNpX7vL+JJ85QWsCJtN3h5fxJPnKA0o2hcZLqGAC19muvkBdY8TC7qXotlxBgulOWn9zZCKkt+DeoaRrRnck70xJXG+CLN2hd9lnaehZPf+LIGzdL8eNk47abGR4Ih1nis8srulya1j2t8BaakF7Akk5vcTck71obSneyMRNyDrc0eMSeKxIdqhgvv3DpTdHKS/G/Nx06EcOy9xc+7NrZOyWU8eN/OeR4x3X3NHDp1KRqziz1vdBr9pXIbfrSomxG379a3RlGMbMUoSlLSDe0l1hmqzbLfz3xkCV4DMTnGzG78GWXUtKGINupeVjyZ7exrh4dJUzJbT4HtAY4w0rC6Nts5pyL4gN9vddCbs6R0TGPH8WTu1U4kXsLER216OixWq56o6RZ3mY1YF8+dtgkcIEkklyXSYb6WAaLBreA1VnyBKtkKlxSnKx6SXAdsqHJKhl9kN8iuyM6SW6WlmUyypN7lfJV0Wc9UuqlcERVl8SoXKCVUq0gbNvY7uYfO/pauVNjeIfOPytUrdj/ABRy8v5s8JtT+PL+I/5ihRMumNosvPL+I/5yqYwETYnHBcy4G4LNFyun2lfLd8evsSDpS7qUOKBQ7miXiH/tGWVhJWi2twjPM7ljwm2ZT9FHc4negIMkUNw5JNU+WbGy4s8b8ydOhaslSGNvfNK0zQ1uJ3oCC4F5xHTcEiMre3BqcaVv2LCQuNzqVp07MIWbBm9ad8lM2S2kiYYUtT5YZjyM13dUHEua5Zm7HoIqOcqueqYkJdl41SR/SqkqhRUDZxlVHPXOVXBGgGwbiguRy1BcERQMqLriuCJIpsgrrrrKrlZVmzsU8x3nf0tUqNhjwbvO/pauW3H+KObl/Nnidpu8NL+JJ85SZN176fk9A5znFlyXOJ58muI9Kozk1T3/AIf55P7kZlcmzwt1F17o8m6f7v8APJ/coHJqn+7/ADyf3KEs8dCy+Z0WjTyAZndoF6X/APnoPI/PJ/cpdsCA/Y/PJ/ckyjqNmPNGC4MimnMhudBp0rVa3JHj2PENG/mf2pttGyxy957Uvym+By8VF7uzIo2c4rQeExFRsByHvPaiOgbw95Sp4JOXQavF41BKmIXUXTwpW8PeVxpW8PeVX08vQv6zH2fz3M8lVutDvRvD3lR3o3h7yq+nl6FfVw7P57me4qCVomjbw957VBo28Pee1X5MivqodmZqqQtXvNl9Pe7tXd5M4e93arWGRPqodmYzkJ5W4dns4e93ahnZ0fk/md2o1hZT8TH1MEqVvHZcfk/md2qBsyPyfzO7UXkyB+pj6mCSqFeg/wAqj8n8z+1d/lUfk/mf2qvLZPqI+oDYn8M+cflapWls+hYGkAW53F3AdK5NSaRz8meOpn//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9704" name="AutoShape 8" descr="data:image/jpeg;base64,/9j/4AAQSkZJRgABAQAAAQABAAD/2wCEAAkGBhQSEBQUEhQVFBUVFRQUFRcUFBIUFBQUFBQVFBUUFBQXHCYeFxkjGRQUHy8gIycpLCwsFR4xNTAqNSYrLCkBCQoKDgwOGg8PGiklHxwpLSwpLCwsLCkpLCwpLCwpKSkpKSwsLCkpKSksKSwpKSwpLCkpKSwsLCkpKSwpKSksKf/AABEIAOsAxAMBIgACEQEDEQH/xAAbAAACAwEBAQAAAAAAAAAAAAADBAECBQAGB//EAEgQAAEDAgMDBQ0GBAUEAwEAAAEAAgMEERIhMQVBUQYiYXHRExQjMlJygZGSobGywUJTc6Lh8DNiwtIHFSRDY1SCo7Nkg/EW/8QAGQEAAgMBAAAAAAAAAAAAAAAAAgMAAQQF/8QAMBEAAgIBAwIFAwMDBQAAAAAAAAECEQMSITFBUQQTYYHwFCIyI3HBobHRM0JScpH/2gAMAwEAAhEDEQA/APl1ZWyd1kAkfk94FnuAAxG29UNbJ94/239qit/jSee/5nLmtWZs60YquCe/pPvH+2/tUd/yfeP9t/apfBYAg8bjhZBcqsYoIL/mEn3j/bf2ru/5PvH+2/tQLKzQrsJQXYKK2X7x/tv7VZtbJ94/239qGApwodQflR7BhVyfeP8Abd2piKeQ/bf7bu1JgJtsmFqXKTGxxx7EyVrxljf7bu1UFZJ5b/bd2pdxursCtNi5Qj2Dd9v8t/tu7VBq3+W/23dqqAqlqu2DoXYv33J5b/bf2qRVP8t/tu7UOys1S2TQgjat/lv9t3ard9P8t/tu7VQNXEK9QOldi4qn+W/23dqnvl/lv9t3ah2XKWC4IJ3w/wAt/tu7VV1S/wAt/tu7VLVxaisDQgD6iT7x/tv7UtLVS/eSe2/tTj2peSNEpAOCNvkzK50TsTnOPdDm5zibYWdPWoVuTLfBO/EPysXJuowTVSaMKtb4aTz3/MVMRRqqPwr/AD3/ADFS2NZpM68I7IiyBJEmTHZVPShTCE8KsAivYEMtV3YyLR1lLSuarsZdUE9i8Mdyor386w3JzZsDS4izicJIsWhotqXE/ALNqHDFvvffa3oIUUd7Bc1VIliMxRhUtBCotphmsVXNRGlQ4KiIGArhi4BFaFLCaKBqkhEwqLKWBQPCoLUXCuwqyNUDAUhEwqMKtMCUSpahviTAVi1WLaH9gstG7zz8rVCNsgcw+d/S1Qmp7HMyL7mY80F5H+e/5iqviITTwMb7j7TuvxiueRbI/okPk60HsjNe4qmNNStSzmKDUkyuJXsqtiJTUUSpuimkLGJS2Mp0sCoUGssNsUeF62uHuWVVt5/pWzsv+M30/BZdS3wnpVxk9XsFScS0YumWRJZrs0y154KMlNhmwK5plRkhG4orakH9UJTT6gDTWXCEp6KO6ZbGArRNXQysC7AtCWAFKvismFALLsKJhU4VQ1oFZdZEwrixWgGgJV2lSWKqJCpRNfZPiHzvo1cu2X4h876BcmI5WX82YlRL4R4/nd8xXY1eZnhH+e/5iqPss7luduGP7UwTyrMiVoorpkMQylQL2ewuWWUY0dzVwpknUQWc5Q0pmSKyXLSTZqYkUrk6Q5soeGb6fgkJ47vHSVp7Jp7StKTmZ4RvnKr32GxjToJT0XQtCGnAV4KfJMNj4BKdscCkituSopMZ6uhFq6jDiv8AZANus2CZpIwWixvcX3/FUk7I2qETTFuhUtkcNVougXRUJcdE7W0LcIsUa66IKe6fNAGjpVMZB0TIuxTjQg+gsqClWoX3QnR2zRuJIyrkzzTIbolptjQnxKkMaM1zEJzE++NBfGjFtDOzPEPnfQLkTZ7OafO+gXJq4OH4hvzGZNQOe7znfEoHc7lNVDec7znfFWp4VkXLZ3m6ijo4bBSWI9lUtSZOxRVllWeUDL1ooZYIUdNiN01RUY2wYrW6FcJcnqagT1JQXNltwbIa0c4pf3TNWqMEYlNSEPZ5wCyJY/DsH84+K9k2JuOOw/3G/VeX2jFaob+J9VK0ugIyud+hpObh/TVEx2+yR6l1PTlxy9+a1W7MsOeb8LLQscY8gvI7PL7TN8f4bf8A2pmgae5R2FuY3gBoM1bbrRifYWHch0f7qPRs8DHlc9zZw1whKaVsbexIp3E2FvcmRI5uVskHZNYH4mlpvYOvlYAkj13C3I2AC5IsPWgW27Lk3wZ8MeL9UZ2zxldXqKkOHNFupJOLhvuEaVgBJaNoORz9yGQ09a4SA/vRClb60cdimiJILZjRCmiyuEQS/qoB3I2upIy6MRcxBkYnpmWS72q7suiaMc09f0ChEpm5Hr+gUpyZw87rIzMqBzj1u+KNE3JUeLvPWfimWNWRcHZm+P2Blq4RIwZmiOisrxwt2Jb6CjxuT9DSXIHHouopaXeVsQMwAEZO3dCCctT9EPS0KjUpNmiNuhG88f30JDaVUG6nIehUqNokDNxXl9oVznusM0d9ELjB3qkbOy6zutTG3pKS2zTf6ho4ygetyd5GbPPfUZOedvWicoae1axv/M0fmS8qpoOD/U9j0Oy9nYG6ZAanTJL1M5JNtFoV1RhisN/uCyZYyRwA961qKXJlUm3Z57a8ZPdD/wAbf/aUxsyEYI76YI9/8oRtoU/Nly/2mn/yo9Ls5xjYXWtgjsLgZYGpSVydGrUlHf5wY+x5ML3ngwD1OeVsurGyRMNrXbfcMyT2LNoachkhA8kegiY/RRURlkUBFwDTucbb7Pt8L+tZ0tk/nI+VN/OwdxF8jmuD3DVBon4xcZ3J9y2afZDju7FpjGzPOSRmyQ3zbr8VzBcfELcGwHt3HpH1HFBqdlkZgZjVN8sWsqMSSM68FR2YWq+nyWdJHYq4roRu9wQdcIDwinIqkiW40xylaLU4yPX9AuXQ6elcmqqOF4h/qMSDee7rPxTcTFSNnOPWfim2sySlE68nsgccSIKe5A9aPFFkmqOnyJ45KZPsh6smPd32Jgoif2FFQS30LTEWFt1g7QlJ0/RZqpDU9TEK+oJGWp0UUdDhbnqdexV2fTuc4vcbi5tlmOroW3DAC4DhmetPwxqLmwcztqH/AKa/I+lw1MI/nHwQeVkIG04xu7u1a3Jpn+qi8/6LE5a1AG022/6iP13slZNq/dAY7llf/VmjUxYsN9Li6R2rV4BYa7lsVUVoxx1WR3oHy31ta+mq1O2xMGuWZ7YXdwqC69zEw5/iLXGzm9zY6R9mlkVgTb/bYp5SUwjZK0f9OzF1mYrW2FsZpayWQ4jgiLRqGMEbN3lFSELm186kyZaxqXr/AAjz9BQA0shwgm7NTaw7hKb6Z6oe0qL/AE9Mf/gyHTpB1/7lrRUoEcjXEgCCKS2gJMMgF+jMJOvd4CLoopB0C+BKaSj87jVJuXz/AInhdk7Q73mY5wuy9nt3luJ1z1i119uFRGxobG3GS0EWFzYgEG27IhfHZKZhcLnVx3bi+QH6r6HLUvpqp7mEmNzKQPDM5GtFPK5zm77cxtwMzZXgk9NepXi4qUl3o9E50tgXRYQNMQHq6josvakQBBHiPzHEEZFp6QfdYq0PKOGdl4XO6C+7cQvYkAnjuKUq57tyOV79F7aj0fALTsY4xknuZE8GEkblkVsK2KqouEhMy7boWaomJKENxyRpWoCGfcbDsWh09K5TAMvSuVqjkZ1+oysWp6ynAk4tT1laMLclUNzqSWyKYDZbVJHYBZ8MVyFtws06j9LJOZ3Ki1tEU2hJZnWvNV8lmnp5oXptrNFgLrzddEO6MG7M67yQO1JkOxDGz4bAC2gWpRR5klUjLIwS4gC29AdyliboHHqA+pTtaUEhck220b+y5cNREeD2/FYPLFuOtcW6tqY/nQoOVEeMOJwhrmuN9bNN7ALO2ltt087pGtABmbMOccsJJAtbO90DnFr1skcc4ytLofQKl3MJ4A/oldj0pHO1zufQvMQco5nZOf12aMukjh0rXh2XJVYWmUtZpYXDOt2HVPU73SEvHpVSdBeUrS5tQfGvBECb3zMpNhxyWu7aUcGz4+fmYow8hr3YXdzYHB1gbWAtnZeX2pyUlpJG4H4Xasc03Y47uj1r0vJ/aXdqZz74JmOwTMtqcyD1OF9d4IQ4slykuGyZca8uLTuKfzv2EdmyGohlLMLh3OGIWc24wROacQObcyOuyK7kvNLG1rM7RGI8QeaXC3HLQkXuFl1JbR1UdRHzWPt3RujSwvDZGW4c5rhwK3qrlV3OR4jNiWYeaLeI7mnrs4t9SkNLVS6bfyXk1qnj4e/8Ueak5NRxuvO8m1ngNOFrmv7o5rhlitcStINi1zLZ4gVbbvKSAyHAx9jHGHOw47FjHMGEFwAGB5G/ModRI5znSTNY6+jXF2VnPcbYSLZyFJySxHWAHqmqGj5kWyWwSi27k7K7N21Twm7RNmecBTgk9IPdNRw0K9LPyigkYO97kWzL8n3y1b9nNY0EEbWF5poxlazqipJPSAUr3xEM46YMJFriolPrDm2Ku3FUVp1u/wDBoMJc4jjmiSNwtzVqXbLBGAGBrrZm9zffZIT1eIlVqCSdiNYbEpMvzTFYUi5yq9guo5Acj1/QLlWmOR6/oFyfBXFHH8R/qMWFcwOIxjIniNCQtCDaLPLZ7QWe2ncCS2QjMm2FjhmelOQySeVG7zqeMrNGW7pnY+7SrRrUUwJHOb7Te1enoaXHvbpxuvL0cj3ax0Z86C3wC1o9nuIv3rRHq7qzsU0xb5/oKm5dgu26MgC4svM1MBdI3DqPjcZdC9DUUeAXfRQ2/wCOplHuLlocl6GKSR03cu5sjaLsLzJz9wxHdvsqnBdyRy6Vdf2/yZ9JyElmAcWnTVxsPQFXaHIR0Q5+h4Zr01ft8NN5pSwfZa0keiwzKnZW1TK0jF3WN19dR68wUt1LgXqycs+XbV5NkZjMcR+8isyiJvgOu48ejrXv9vwmGQgC4d0Zda8rtOiIGMdYI4hYpNwdPg6Hh5t8jtBsouIIyI944Fe95OdxYRcizhdvRnzm33Z5r55BtU2BG8fv3okG0TiGeTZPc5t7LpYMkYoz+Jwym9zf/wARdr3qImMILCCbDc8Gxz9k+lZ1PVmKsfh+3E0vHSLEE+/1pCtr2mRrn3e5ty1oGpNszwHNWlszZchaZpBzpDa5OnBrWjxnH1Cyzxg553KI1JYsOmXYX2lE+fALEta7E46DW9idAMkYbPluXsfbHfQ2y4G40vdegfsV0LBjAxOs7BqGcHyne7gP2c2WttzXAj69a6DwKrZjXiG9o9DKnppSec5x/wC5hHwSpgkbx/8AF/atZ0o/YSsr79HSlvEu7GrI+qQnUVbyLOxG38sZ+Fkr3XgH+iNp/qTb23PRuV2QJco+rGRfoZkk9jn3Qf8A0djlUVZB8YkdMT2e/EQmqnxku5Lquoa3ImkuliEV7kK6bFC5Pccp9P3wC5RT6fvgFKdGVKjk5leRgQ/nHrKajckftHrPxKbgKzwqzrW9KNWikzHBeip60WGfryC8mye2moQanb4GrTlw0RSi+Qdnses2vtVrQBxGfUm/8PatrmyM1ub8b2yXyev2pLMczYZ2A1t08Stjkltk08g5xsTf16hZ3LoHLD9mw3/i1TvDnHnW5mnkWOLT+ZLf4JbRlbLUNOIwiLFvIa/G1rbHcTc+pfQX1cczee1sjTuNxl0EadSiR7I2hkUbIo8nFrN5tq4702E0oNMxzi5ST7IV5U1GMA/BYFe7wDev6Im1avG4Mbmk9s1WTY225vxOS53iGpSR0fDxpGXRtuB6fimaYAEk8cvVZWo4Ba17cePUEcNYHAcN3aVsw4m1bJmzb0je2VskybsgCc7C43lxOgWzsktxYi4EssGX0ud7Rwy6yvJV/KB5aII8gbc0aG2953rYoKcsYM7nebHM77LpYqRy8qcrs9JtaqaGgXudSTYlx3m68tUc5GqJCbpdw/earJkbLw40kBIAQXi+g9JTBHQhvPFI1GtUgIb+pQpplaaVKyFA2EhWZ+qFfJQ+cYrHLr0PpViLqluFdAZdEIJmRqAUxbIU92N0+np+gUqtMcj1/QLkaVo5mZ1kZjT7QDXO852W/UokG1HbhYesrHqG2lef53/MUxBW2FrLP+L2OtGLcUeiNWHN4+4rFrpru1/fDqQjU2NwUKR93XQzm5cjccFEIHLsahpXAJQ5yo3Nk8o3x6k/RaVTytxCxJA9a8RVbQAyCT79ffW3UmLHKSMc5Riz2Y2xvYD5zsh6OKSmrHOOXpJy/wDwJCjjJbicct5OiapxjcGsB/e93Ygh4f7ttxss1Khunqy0YW+k9nanQ4Bow5k/soFVG1nMbmd54ngE7QxBo+PYFqpJUjPqt7jmxqGxxOzJ1PHgOgL1lLHjHRwXmonrVo6q28ooz6CpwselhscwqSManIJmu1VJ6MbijYEXXJlT2STwtCogIWdPklD0C7igyU6s6VBlnNlNhlMq+kbaxsUJsDWiwFlxkQJp8lWpBaX1AVD80EOVHyKAVUmUluPUjsj1/QLlSi8U9f0Chasf4o5OdfqM8tWHwj/Pf8xQ2lRWzWlk89/zFC77CyuLs6sZJJbjIR4KRz721+KSG0Am6TaNjdozQ6Zdg9ca5DOZgydrwSNVV7mr0DbPHPseiydp+T8b7eCaB70+Phq3kzPLxV7QXv0PDBt+k9Ga16TY3c2iWfm38VurnngAvZVMFNStDWMD5SLhoyt0vP2W+87kHk/yddV1IdM7IeO45MY3g0bh8U1RTlp6mdyai59jL2ZsCaqOLDhY3Ow0YOLjvKYqqpkdooeouGryOHAL0vLHlPCG97UDQAbNe5rbOlLchc6kDNedh2V3FuJ+ch16OgJj2WmHuxEHKT1T9kXhitm7M+4dAU1FcIw3Iuc9waxjbXcd+ugAzJKTmkOufVv9XFJU1Q4SNeW3mlOCOMkgRRDxiTqCdSf1SXi0o0eanwbL9utaZjhuyEAFwPjSk5RMFszxO5M/581hfjaW9yjbJLmCI3O8WK/2nnoWVFLA0YrOEVNLZgHObJM7eB4z3A9KsaWNvNklDu5Sd81JLSDI45xhxGQAt4uZyCVSD1Sfb58/oz1VFtkFxaDZwa1zmkHEwPF24twOuV1oHaWWq8FHGTKxhdiL3mslcAQC0ZQssc7XIy6FsOqDxQydDYLV0NufaF1nTVF0n3yqvl4peoeo0EfKlnyKJJks6VU2WFdJZJzzXUTzpR0ipMjYTEiYktiU91UsFmrs/wAU9f0ClU2Y7mHzvoFy3Y39qORm/NnhNpX7vL+JJ85QWsCJtN3h5fxJPnKA0o2hcZLqGAC19muvkBdY8TC7qXotlxBgulOWn9zZCKkt+DeoaRrRnck70xJXG+CLN2hd9lnaehZPf+LIGzdL8eNk47abGR4Ih1nis8srulya1j2t8BaakF7Akk5vcTck71obSneyMRNyDrc0eMSeKxIdqhgvv3DpTdHKS/G/Nx06EcOy9xc+7NrZOyWU8eN/OeR4x3X3NHDp1KRqziz1vdBr9pXIbfrSomxG379a3RlGMbMUoSlLSDe0l1hmqzbLfz3xkCV4DMTnGzG78GWXUtKGINupeVjyZ7exrh4dJUzJbT4HtAY4w0rC6Nts5pyL4gN9vddCbs6R0TGPH8WTu1U4kXsLER216OixWq56o6RZ3mY1YF8+dtgkcIEkklyXSYb6WAaLBreA1VnyBKtkKlxSnKx6SXAdsqHJKhl9kN8iuyM6SW6WlmUyypN7lfJV0Wc9UuqlcERVl8SoXKCVUq0gbNvY7uYfO/pauVNjeIfOPytUrdj/ABRy8v5s8JtT+PL+I/5ihRMumNosvPL+I/5yqYwETYnHBcy4G4LNFyun2lfLd8evsSDpS7qUOKBQ7miXiH/tGWVhJWi2twjPM7ljwm2ZT9FHc4negIMkUNw5JNU+WbGy4s8b8ydOhaslSGNvfNK0zQ1uJ3oCC4F5xHTcEiMre3BqcaVv2LCQuNzqVp07MIWbBm9ad8lM2S2kiYYUtT5YZjyM13dUHEua5Zm7HoIqOcqueqYkJdl41SR/SqkqhRUDZxlVHPXOVXBGgGwbiguRy1BcERQMqLriuCJIpsgrrrrKrlZVmzsU8x3nf0tUqNhjwbvO/pauW3H+KObl/Nnidpu8NL+JJ85SZN176fk9A5znFlyXOJ58muI9Kozk1T3/AIf55P7kZlcmzwt1F17o8m6f7v8APJ/coHJqn+7/ADyf3KEs8dCy+Z0WjTyAZndoF6X/APnoPI/PJ/cpdsCA/Y/PJ/ckyjqNmPNGC4MimnMhudBp0rVa3JHj2PENG/mf2pttGyxy957Uvym+By8VF7uzIo2c4rQeExFRsByHvPaiOgbw95Sp4JOXQavF41BKmIXUXTwpW8PeVxpW8PeVX08vQv6zH2fz3M8lVutDvRvD3lR3o3h7yq+nl6FfVw7P57me4qCVomjbw957VBo28Pee1X5MivqodmZqqQtXvNl9Pe7tXd5M4e93arWGRPqodmYzkJ5W4dns4e93ahnZ0fk/md2o1hZT8TH1MEqVvHZcfk/md2qBsyPyfzO7UXkyB+pj6mCSqFeg/wAqj8n8z+1d/lUfk/mf2qvLZPqI+oDYn8M+cflapWls+hYGkAW53F3AdK5NSaRz8meOpn//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9706" name="Picture 10" descr="http://images.usatoday.com/tech/_photos/2006/10/31/fermilab.jpg"/>
          <p:cNvPicPr>
            <a:picLocks noChangeAspect="1" noChangeArrowheads="1"/>
          </p:cNvPicPr>
          <p:nvPr/>
        </p:nvPicPr>
        <p:blipFill>
          <a:blip r:embed="rId8" cstate="print"/>
          <a:srcRect/>
          <a:stretch>
            <a:fillRect/>
          </a:stretch>
        </p:blipFill>
        <p:spPr bwMode="auto">
          <a:xfrm>
            <a:off x="5213350" y="3523932"/>
            <a:ext cx="2092325" cy="2510791"/>
          </a:xfrm>
          <a:prstGeom prst="rect">
            <a:avLst/>
          </a:prstGeom>
          <a:noFill/>
        </p:spPr>
      </p:pic>
      <p:sp>
        <p:nvSpPr>
          <p:cNvPr id="71" name="TextBox 70"/>
          <p:cNvSpPr txBox="1"/>
          <p:nvPr/>
        </p:nvSpPr>
        <p:spPr>
          <a:xfrm>
            <a:off x="1000125" y="5848350"/>
            <a:ext cx="3047999" cy="369332"/>
          </a:xfrm>
          <a:prstGeom prst="rect">
            <a:avLst/>
          </a:prstGeom>
          <a:noFill/>
        </p:spPr>
        <p:txBody>
          <a:bodyPr wrap="square" rtlCol="0">
            <a:spAutoFit/>
          </a:bodyPr>
          <a:lstStyle/>
          <a:p>
            <a:r>
              <a:rPr lang="en-US" sz="1800" dirty="0" err="1" smtClean="0">
                <a:solidFill>
                  <a:srgbClr val="C00000"/>
                </a:solidFill>
                <a:latin typeface="+mn-lt"/>
              </a:rPr>
              <a:t>Fermilab</a:t>
            </a:r>
            <a:r>
              <a:rPr lang="en-US" sz="1800" dirty="0" smtClean="0">
                <a:solidFill>
                  <a:srgbClr val="C00000"/>
                </a:solidFill>
                <a:latin typeface="+mn-lt"/>
              </a:rPr>
              <a:t> low energy </a:t>
            </a:r>
            <a:r>
              <a:rPr lang="en-US" sz="1800" dirty="0" err="1" smtClean="0">
                <a:solidFill>
                  <a:srgbClr val="C00000"/>
                </a:solidFill>
                <a:latin typeface="+mn-lt"/>
              </a:rPr>
              <a:t>linac</a:t>
            </a:r>
            <a:endParaRPr lang="en-US" sz="1800" dirty="0" smtClean="0">
              <a:solidFill>
                <a:srgbClr val="C00000"/>
              </a:solidFill>
              <a:latin typeface="+mn-lt"/>
            </a:endParaRPr>
          </a:p>
        </p:txBody>
      </p:sp>
      <p:pic>
        <p:nvPicPr>
          <p:cNvPr id="29708" name="Picture 12" descr="http://www.fnal.gov/pub/news04/images/20041001image1.jpg"/>
          <p:cNvPicPr>
            <a:picLocks noChangeAspect="1" noChangeArrowheads="1"/>
          </p:cNvPicPr>
          <p:nvPr/>
        </p:nvPicPr>
        <p:blipFill>
          <a:blip r:embed="rId9" cstate="print"/>
          <a:srcRect/>
          <a:stretch>
            <a:fillRect/>
          </a:stretch>
        </p:blipFill>
        <p:spPr bwMode="auto">
          <a:xfrm>
            <a:off x="1079500" y="3945562"/>
            <a:ext cx="2682875" cy="1869451"/>
          </a:xfrm>
          <a:prstGeom prst="rect">
            <a:avLst/>
          </a:prstGeom>
          <a:noFill/>
        </p:spPr>
      </p:pic>
      <p:sp>
        <p:nvSpPr>
          <p:cNvPr id="75" name="TextBox 74"/>
          <p:cNvSpPr txBox="1"/>
          <p:nvPr/>
        </p:nvSpPr>
        <p:spPr>
          <a:xfrm>
            <a:off x="5819775" y="6048375"/>
            <a:ext cx="1209675" cy="369332"/>
          </a:xfrm>
          <a:prstGeom prst="rect">
            <a:avLst/>
          </a:prstGeom>
          <a:noFill/>
        </p:spPr>
        <p:txBody>
          <a:bodyPr wrap="square" rtlCol="0">
            <a:spAutoFit/>
          </a:bodyPr>
          <a:lstStyle/>
          <a:p>
            <a:pPr algn="ctr"/>
            <a:r>
              <a:rPr lang="en-US" sz="1800" dirty="0" smtClean="0">
                <a:solidFill>
                  <a:srgbClr val="C00000"/>
                </a:solidFill>
                <a:latin typeface="+mn-lt"/>
              </a:rPr>
              <a:t>Inside</a:t>
            </a:r>
          </a:p>
        </p:txBody>
      </p:sp>
      <p:sp>
        <p:nvSpPr>
          <p:cNvPr id="76" name="TextBox 75"/>
          <p:cNvSpPr txBox="1"/>
          <p:nvPr/>
        </p:nvSpPr>
        <p:spPr>
          <a:xfrm>
            <a:off x="4067175" y="4457700"/>
            <a:ext cx="828675" cy="584775"/>
          </a:xfrm>
          <a:prstGeom prst="rect">
            <a:avLst/>
          </a:prstGeom>
          <a:noFill/>
        </p:spPr>
        <p:txBody>
          <a:bodyPr wrap="square" rtlCol="0">
            <a:spAutoFit/>
          </a:bodyPr>
          <a:lstStyle/>
          <a:p>
            <a:pPr algn="ctr"/>
            <a:r>
              <a:rPr lang="en-US" smtClean="0">
                <a:solidFill>
                  <a:srgbClr val="C00000"/>
                </a:solidFill>
                <a:latin typeface="Wingdings"/>
                <a:ea typeface="Wingdings"/>
                <a:cs typeface="Wingdings"/>
                <a:sym typeface="Wingdings"/>
              </a:rPr>
              <a:t></a:t>
            </a:r>
            <a:endParaRPr lang="en-US" dirty="0" smtClean="0">
              <a:solidFill>
                <a:srgbClr val="C00000"/>
              </a:solidFill>
              <a:latin typeface="+mn-lt"/>
            </a:endParaRPr>
          </a:p>
        </p:txBody>
      </p:sp>
    </p:spTree>
    <p:extLst>
      <p:ext uri="{BB962C8B-B14F-4D97-AF65-F5344CB8AC3E}">
        <p14:creationId xmlns:p14="http://schemas.microsoft.com/office/powerpoint/2010/main" val="1347306405"/>
      </p:ext>
    </p:extLst>
  </p:cSld>
  <p:clrMapOvr>
    <a:masterClrMapping/>
  </p:clrMapOvr>
  <p:transition xmlns:p14="http://schemas.microsoft.com/office/powerpoint/2010/mai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Shunt Impedance</a:t>
            </a:r>
            <a:endParaRPr lang="en-US" dirty="0"/>
          </a:p>
        </p:txBody>
      </p:sp>
      <p:sp>
        <p:nvSpPr>
          <p:cNvPr id="3" name="Content Placeholder 2"/>
          <p:cNvSpPr>
            <a:spLocks noGrp="1"/>
          </p:cNvSpPr>
          <p:nvPr>
            <p:ph idx="1"/>
          </p:nvPr>
        </p:nvSpPr>
        <p:spPr>
          <a:xfrm>
            <a:off x="503776" y="690226"/>
            <a:ext cx="8251825" cy="868752"/>
          </a:xfrm>
        </p:spPr>
        <p:txBody>
          <a:bodyPr/>
          <a:lstStyle/>
          <a:p>
            <a:r>
              <a:rPr lang="en-US" dirty="0" smtClean="0"/>
              <a:t>If we think of a cavity as resistor in an electric circuit, then</a:t>
            </a:r>
          </a:p>
          <a:p>
            <a:endParaRPr lang="en-US" dirty="0" smtClean="0"/>
          </a:p>
          <a:p>
            <a:endParaRPr lang="en-US" dirty="0" smtClean="0"/>
          </a:p>
          <a:p>
            <a:endParaRPr lang="en-US" dirty="0" smtClean="0"/>
          </a:p>
          <a:p>
            <a:endParaRPr lang="en-US" dirty="0" smtClean="0"/>
          </a:p>
          <a:p>
            <a:r>
              <a:rPr lang="en-US" dirty="0" smtClean="0"/>
              <a:t>By analogy, we define the “shunt impedance” for a cavity as </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31</a:t>
            </a:fld>
            <a:endParaRPr lang="en-US"/>
          </a:p>
        </p:txBody>
      </p:sp>
      <p:pic>
        <p:nvPicPr>
          <p:cNvPr id="32770" name="Picture 2" descr="http://1.bp.blogspot.com/_fYFwUUep6xI/TJykxBFKdxI/AAAAAAAAADs/OB236vPcJI4/s320/resistor_symbol.JPG"/>
          <p:cNvPicPr>
            <a:picLocks noChangeAspect="1" noChangeArrowheads="1"/>
          </p:cNvPicPr>
          <p:nvPr/>
        </p:nvPicPr>
        <p:blipFill>
          <a:blip r:embed="rId3" cstate="print"/>
          <a:srcRect/>
          <a:stretch>
            <a:fillRect/>
          </a:stretch>
        </p:blipFill>
        <p:spPr bwMode="auto">
          <a:xfrm>
            <a:off x="1039994" y="2243672"/>
            <a:ext cx="1703206" cy="844951"/>
          </a:xfrm>
          <a:prstGeom prst="rect">
            <a:avLst/>
          </a:prstGeom>
          <a:noFill/>
        </p:spPr>
      </p:pic>
      <p:sp>
        <p:nvSpPr>
          <p:cNvPr id="8" name="Left Brace 7"/>
          <p:cNvSpPr/>
          <p:nvPr/>
        </p:nvSpPr>
        <p:spPr>
          <a:xfrm rot="16200000" flipH="1">
            <a:off x="1656415" y="1446551"/>
            <a:ext cx="389748" cy="13641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0" name="Object 9"/>
          <p:cNvGraphicFramePr>
            <a:graphicFrameLocks noChangeAspect="1"/>
          </p:cNvGraphicFramePr>
          <p:nvPr/>
        </p:nvGraphicFramePr>
        <p:xfrm>
          <a:off x="1692639" y="1316428"/>
          <a:ext cx="555886" cy="533159"/>
        </p:xfrm>
        <a:graphic>
          <a:graphicData uri="http://schemas.openxmlformats.org/presentationml/2006/ole">
            <mc:AlternateContent xmlns:mc="http://schemas.openxmlformats.org/markup-compatibility/2006">
              <mc:Choice xmlns:v="urn:schemas-microsoft-com:vml" Requires="v">
                <p:oleObj spid="_x0000_s569490" name="Equation" r:id="rId4" imgW="152280" imgH="177480" progId="Equation.3">
                  <p:embed/>
                </p:oleObj>
              </mc:Choice>
              <mc:Fallback>
                <p:oleObj name="Equation" r:id="rId4" imgW="152280" imgH="177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639" y="1316428"/>
                        <a:ext cx="555886" cy="5331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6" name="Object 8"/>
          <p:cNvGraphicFramePr>
            <a:graphicFrameLocks noChangeAspect="1"/>
          </p:cNvGraphicFramePr>
          <p:nvPr/>
        </p:nvGraphicFramePr>
        <p:xfrm>
          <a:off x="3329431" y="1849383"/>
          <a:ext cx="3281232" cy="979177"/>
        </p:xfrm>
        <a:graphic>
          <a:graphicData uri="http://schemas.openxmlformats.org/presentationml/2006/ole">
            <mc:AlternateContent xmlns:mc="http://schemas.openxmlformats.org/markup-compatibility/2006">
              <mc:Choice xmlns:v="urn:schemas-microsoft-com:vml" Requires="v">
                <p:oleObj spid="_x0000_s569491" name="Equation" r:id="rId6" imgW="1155600" imgH="419040" progId="Equation.3">
                  <p:embed/>
                </p:oleObj>
              </mc:Choice>
              <mc:Fallback>
                <p:oleObj name="Equation" r:id="rId6" imgW="115560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9431" y="1849383"/>
                        <a:ext cx="3281232" cy="979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7" name="Object 9"/>
          <p:cNvGraphicFramePr>
            <a:graphicFrameLocks noChangeAspect="1"/>
          </p:cNvGraphicFramePr>
          <p:nvPr/>
        </p:nvGraphicFramePr>
        <p:xfrm>
          <a:off x="1356507" y="4094267"/>
          <a:ext cx="4489658" cy="2063857"/>
        </p:xfrm>
        <a:graphic>
          <a:graphicData uri="http://schemas.openxmlformats.org/presentationml/2006/ole">
            <mc:AlternateContent xmlns:mc="http://schemas.openxmlformats.org/markup-compatibility/2006">
              <mc:Choice xmlns:v="urn:schemas-microsoft-com:vml" Requires="v">
                <p:oleObj spid="_x0000_s569492" name="Equation" r:id="rId8" imgW="1955520" imgH="1091880" progId="Equation.DSMT4">
                  <p:embed/>
                </p:oleObj>
              </mc:Choice>
              <mc:Fallback>
                <p:oleObj name="Equation" r:id="rId8" imgW="1955520" imgH="10918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6507" y="4094267"/>
                        <a:ext cx="4489658" cy="2063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6235908" y="5141626"/>
            <a:ext cx="2233535" cy="646331"/>
          </a:xfrm>
          <a:prstGeom prst="rect">
            <a:avLst/>
          </a:prstGeom>
          <a:noFill/>
        </p:spPr>
        <p:txBody>
          <a:bodyPr wrap="square" rtlCol="0">
            <a:spAutoFit/>
          </a:bodyPr>
          <a:lstStyle/>
          <a:p>
            <a:r>
              <a:rPr lang="en-US" sz="1800" dirty="0" smtClean="0">
                <a:solidFill>
                  <a:srgbClr val="C00000"/>
                </a:solidFill>
                <a:latin typeface="+mn-lt"/>
              </a:rPr>
              <a:t>We want </a:t>
            </a:r>
            <a:r>
              <a:rPr lang="en-US" sz="1800" i="1" dirty="0" smtClean="0">
                <a:solidFill>
                  <a:srgbClr val="C00000"/>
                </a:solidFill>
                <a:latin typeface="+mn-lt"/>
              </a:rPr>
              <a:t>R</a:t>
            </a:r>
            <a:r>
              <a:rPr lang="en-US" sz="1800" i="1" baseline="-25000" dirty="0" smtClean="0">
                <a:solidFill>
                  <a:srgbClr val="C00000"/>
                </a:solidFill>
                <a:latin typeface="+mn-lt"/>
              </a:rPr>
              <a:t>s</a:t>
            </a:r>
            <a:r>
              <a:rPr lang="en-US" sz="1800" dirty="0" smtClean="0">
                <a:solidFill>
                  <a:srgbClr val="C00000"/>
                </a:solidFill>
                <a:latin typeface="+mn-lt"/>
              </a:rPr>
              <a:t> to be as large as possible</a:t>
            </a:r>
          </a:p>
        </p:txBody>
      </p:sp>
    </p:spTree>
    <p:extLst>
      <p:ext uri="{BB962C8B-B14F-4D97-AF65-F5344CB8AC3E}">
        <p14:creationId xmlns:p14="http://schemas.microsoft.com/office/powerpoint/2010/main" val="710273468"/>
      </p:ext>
    </p:extLst>
  </p:cSld>
  <p:clrMapOvr>
    <a:masterClrMapping/>
  </p:clrMapOvr>
  <p:transition xmlns:p14="http://schemas.microsoft.com/office/powerpoint/2010/mai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Types of Accelerating Structures</a:t>
            </a:r>
            <a:endParaRPr lang="en-US" dirty="0"/>
          </a:p>
        </p:txBody>
      </p:sp>
      <p:sp>
        <p:nvSpPr>
          <p:cNvPr id="3" name="Content Placeholder 2"/>
          <p:cNvSpPr>
            <a:spLocks noGrp="1"/>
          </p:cNvSpPr>
          <p:nvPr>
            <p:ph idx="1"/>
          </p:nvPr>
        </p:nvSpPr>
        <p:spPr>
          <a:xfrm>
            <a:off x="503776" y="690226"/>
            <a:ext cx="7963405" cy="389066"/>
          </a:xfrm>
        </p:spPr>
        <p:txBody>
          <a:bodyPr/>
          <a:lstStyle/>
          <a:p>
            <a:r>
              <a:rPr lang="en-US" dirty="0" smtClean="0">
                <a:latin typeface="Symbol" pitchFamily="18" charset="2"/>
              </a:rPr>
              <a:t>p</a:t>
            </a:r>
            <a:r>
              <a:rPr lang="en-US" dirty="0" smtClean="0"/>
              <a:t> </a:t>
            </a:r>
            <a:r>
              <a:rPr lang="en-US" dirty="0" smtClean="0"/>
              <a:t>cavities</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These are phased so the particles always see acceleration.  </a:t>
            </a:r>
          </a:p>
          <a:p>
            <a:r>
              <a:rPr lang="en-US" dirty="0" smtClean="0"/>
              <a:t>Not practical when particle velocity is changing quickly</a:t>
            </a:r>
          </a:p>
          <a:p>
            <a:pPr lvl="1"/>
            <a:r>
              <a:rPr lang="en-US" dirty="0" smtClean="0"/>
              <a:t>For higher energy particles, p cavities are “beta-matched” by section.</a:t>
            </a:r>
          </a:p>
          <a:p>
            <a:pPr lvl="1"/>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32</a:t>
            </a:fld>
            <a:endParaRPr lang="en-US"/>
          </a:p>
        </p:txBody>
      </p:sp>
      <p:pic>
        <p:nvPicPr>
          <p:cNvPr id="33794" name="Picture 2" descr="http://rcalaga.web.cern.ch/rcalaga/704MHz/BNLII/bnl2.png"/>
          <p:cNvPicPr>
            <a:picLocks noChangeAspect="1" noChangeArrowheads="1"/>
          </p:cNvPicPr>
          <p:nvPr/>
        </p:nvPicPr>
        <p:blipFill>
          <a:blip r:embed="rId3" cstate="print"/>
          <a:srcRect/>
          <a:stretch>
            <a:fillRect/>
          </a:stretch>
        </p:blipFill>
        <p:spPr bwMode="auto">
          <a:xfrm flipV="1">
            <a:off x="2203282" y="1191815"/>
            <a:ext cx="4807667" cy="1698088"/>
          </a:xfrm>
          <a:prstGeom prst="rect">
            <a:avLst/>
          </a:prstGeom>
          <a:noFill/>
        </p:spPr>
      </p:pic>
      <p:cxnSp>
        <p:nvCxnSpPr>
          <p:cNvPr id="9" name="Straight Arrow Connector 8"/>
          <p:cNvCxnSpPr/>
          <p:nvPr/>
        </p:nvCxnSpPr>
        <p:spPr>
          <a:xfrm>
            <a:off x="2873665" y="2827236"/>
            <a:ext cx="4047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550721" y="2827236"/>
            <a:ext cx="432216" cy="24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300228" y="2829734"/>
            <a:ext cx="4047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77284" y="2829734"/>
            <a:ext cx="432216" cy="24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81821" y="2832233"/>
            <a:ext cx="40473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511715075"/>
              </p:ext>
            </p:extLst>
          </p:nvPr>
        </p:nvGraphicFramePr>
        <p:xfrm>
          <a:off x="2332769" y="2636008"/>
          <a:ext cx="420974" cy="371110"/>
        </p:xfrm>
        <a:graphic>
          <a:graphicData uri="http://schemas.openxmlformats.org/presentationml/2006/ole">
            <mc:AlternateContent xmlns:mc="http://schemas.openxmlformats.org/markup-compatibility/2006">
              <mc:Choice xmlns:v="urn:schemas-microsoft-com:vml" Requires="v">
                <p:oleObj spid="_x0000_s570469" name="Equation" r:id="rId4" imgW="152280" imgH="164880" progId="Equation.3">
                  <p:embed/>
                </p:oleObj>
              </mc:Choice>
              <mc:Fallback>
                <p:oleObj name="Equation" r:id="rId4" imgW="152280" imgH="164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769" y="2636008"/>
                        <a:ext cx="420974" cy="3711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Left Brace 15"/>
          <p:cNvSpPr/>
          <p:nvPr/>
        </p:nvSpPr>
        <p:spPr>
          <a:xfrm rot="16200000">
            <a:off x="3248421" y="2782265"/>
            <a:ext cx="374754" cy="7944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3796" name="Object 4"/>
          <p:cNvGraphicFramePr>
            <a:graphicFrameLocks noChangeAspect="1"/>
          </p:cNvGraphicFramePr>
          <p:nvPr>
            <p:extLst>
              <p:ext uri="{D42A27DB-BD31-4B8C-83A1-F6EECF244321}">
                <p14:modId xmlns:p14="http://schemas.microsoft.com/office/powerpoint/2010/main" val="1652860564"/>
              </p:ext>
            </p:extLst>
          </p:nvPr>
        </p:nvGraphicFramePr>
        <p:xfrm>
          <a:off x="2780060" y="3399727"/>
          <a:ext cx="1266663" cy="761636"/>
        </p:xfrm>
        <a:graphic>
          <a:graphicData uri="http://schemas.openxmlformats.org/presentationml/2006/ole">
            <mc:AlternateContent xmlns:mc="http://schemas.openxmlformats.org/markup-compatibility/2006">
              <mc:Choice xmlns:v="urn:schemas-microsoft-com:vml" Requires="v">
                <p:oleObj spid="_x0000_s570470" name="Equation" r:id="rId6" imgW="533160" imgH="393480" progId="Equation.DSMT4">
                  <p:embed/>
                </p:oleObj>
              </mc:Choice>
              <mc:Fallback>
                <p:oleObj name="Equation" r:id="rId6" imgW="53316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0060" y="3399727"/>
                        <a:ext cx="1266663" cy="7616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98722260"/>
      </p:ext>
    </p:extLst>
  </p:cSld>
  <p:clrMapOvr>
    <a:masterClrMapping/>
  </p:clrMapOvr>
  <p:transition xmlns:p14="http://schemas.microsoft.com/office/powerpoint/2010/mai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Cavities (cont’d)</a:t>
            </a:r>
            <a:endParaRPr lang="en-US" dirty="0"/>
          </a:p>
        </p:txBody>
      </p:sp>
      <p:sp>
        <p:nvSpPr>
          <p:cNvPr id="3" name="Content Placeholder 2"/>
          <p:cNvSpPr>
            <a:spLocks noGrp="1"/>
          </p:cNvSpPr>
          <p:nvPr>
            <p:ph idx="1"/>
          </p:nvPr>
        </p:nvSpPr>
        <p:spPr>
          <a:xfrm>
            <a:off x="503776" y="690226"/>
            <a:ext cx="8251825" cy="913920"/>
          </a:xfrm>
        </p:spPr>
        <p:txBody>
          <a:bodyPr/>
          <a:lstStyle/>
          <a:p>
            <a:r>
              <a:rPr lang="en-US" dirty="0" smtClean="0"/>
              <a:t>Half-Wave Resonators and Spoke Resonators are optimized for low-</a:t>
            </a:r>
            <a:r>
              <a:rPr lang="en-US" dirty="0" smtClean="0">
                <a:latin typeface="Symbol" charset="2"/>
                <a:cs typeface="Symbol" charset="2"/>
              </a:rPr>
              <a:t>b</a:t>
            </a:r>
            <a:r>
              <a:rPr lang="en-US" dirty="0" smtClean="0"/>
              <a:t> acceleration.</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33</a:t>
            </a:fld>
            <a:endParaRPr lang="en-US"/>
          </a:p>
        </p:txBody>
      </p:sp>
      <p:pic>
        <p:nvPicPr>
          <p:cNvPr id="7" name="Picture 6"/>
          <p:cNvPicPr>
            <a:picLocks noChangeAspect="1"/>
          </p:cNvPicPr>
          <p:nvPr/>
        </p:nvPicPr>
        <p:blipFill>
          <a:blip r:embed="rId2"/>
          <a:stretch>
            <a:fillRect/>
          </a:stretch>
        </p:blipFill>
        <p:spPr>
          <a:xfrm>
            <a:off x="1936976" y="1938343"/>
            <a:ext cx="1325437" cy="4054278"/>
          </a:xfrm>
          <a:prstGeom prst="rect">
            <a:avLst/>
          </a:prstGeom>
        </p:spPr>
      </p:pic>
      <p:sp>
        <p:nvSpPr>
          <p:cNvPr id="8" name="TextBox 7"/>
          <p:cNvSpPr txBox="1"/>
          <p:nvPr/>
        </p:nvSpPr>
        <p:spPr>
          <a:xfrm>
            <a:off x="1236654" y="6037824"/>
            <a:ext cx="2740693" cy="369332"/>
          </a:xfrm>
          <a:prstGeom prst="rect">
            <a:avLst/>
          </a:prstGeom>
          <a:noFill/>
        </p:spPr>
        <p:txBody>
          <a:bodyPr wrap="square" rtlCol="0">
            <a:spAutoFit/>
          </a:bodyPr>
          <a:lstStyle/>
          <a:p>
            <a:pPr algn="ctr"/>
            <a:r>
              <a:rPr lang="en-US" sz="1800" dirty="0" smtClean="0">
                <a:solidFill>
                  <a:srgbClr val="C00000"/>
                </a:solidFill>
                <a:latin typeface="+mn-lt"/>
              </a:rPr>
              <a:t>Half-wave Resonator</a:t>
            </a:r>
            <a:endParaRPr lang="en-US" sz="1800" dirty="0" smtClean="0">
              <a:solidFill>
                <a:srgbClr val="C00000"/>
              </a:solidFill>
              <a:latin typeface="+mn-lt"/>
            </a:endParaRPr>
          </a:p>
        </p:txBody>
      </p:sp>
      <p:pic>
        <p:nvPicPr>
          <p:cNvPr id="9" name="Picture 8"/>
          <p:cNvPicPr>
            <a:picLocks noChangeAspect="1"/>
          </p:cNvPicPr>
          <p:nvPr/>
        </p:nvPicPr>
        <p:blipFill>
          <a:blip r:embed="rId3"/>
          <a:stretch>
            <a:fillRect/>
          </a:stretch>
        </p:blipFill>
        <p:spPr>
          <a:xfrm>
            <a:off x="4503672" y="2396960"/>
            <a:ext cx="3673844" cy="2764477"/>
          </a:xfrm>
          <a:prstGeom prst="rect">
            <a:avLst/>
          </a:prstGeom>
        </p:spPr>
      </p:pic>
      <p:sp>
        <p:nvSpPr>
          <p:cNvPr id="10" name="TextBox 9"/>
          <p:cNvSpPr txBox="1"/>
          <p:nvPr/>
        </p:nvSpPr>
        <p:spPr>
          <a:xfrm>
            <a:off x="5043312" y="5354731"/>
            <a:ext cx="2740693" cy="369332"/>
          </a:xfrm>
          <a:prstGeom prst="rect">
            <a:avLst/>
          </a:prstGeom>
          <a:noFill/>
        </p:spPr>
        <p:txBody>
          <a:bodyPr wrap="square" rtlCol="0">
            <a:spAutoFit/>
          </a:bodyPr>
          <a:lstStyle/>
          <a:p>
            <a:pPr algn="ctr"/>
            <a:r>
              <a:rPr lang="en-US" sz="1800" dirty="0" smtClean="0">
                <a:solidFill>
                  <a:srgbClr val="C00000"/>
                </a:solidFill>
                <a:latin typeface="+mn-lt"/>
              </a:rPr>
              <a:t>(Triple) Spoke Resonator</a:t>
            </a:r>
            <a:endParaRPr lang="en-US" sz="1800" dirty="0" smtClean="0">
              <a:solidFill>
                <a:srgbClr val="C00000"/>
              </a:solidFill>
              <a:latin typeface="+mn-lt"/>
            </a:endParaRPr>
          </a:p>
        </p:txBody>
      </p:sp>
    </p:spTree>
    <p:extLst>
      <p:ext uri="{BB962C8B-B14F-4D97-AF65-F5344CB8AC3E}">
        <p14:creationId xmlns:p14="http://schemas.microsoft.com/office/powerpoint/2010/main" val="2835486943"/>
      </p:ext>
    </p:extLst>
  </p:cSld>
  <p:clrMapOvr>
    <a:masterClrMapping/>
  </p:clrMapOvr>
  <p:transition xmlns:p14="http://schemas.microsoft.com/office/powerpoint/2010/mai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Proposed PIP-II Front End</a:t>
            </a:r>
            <a:endParaRPr lang="en-US" dirty="0"/>
          </a:p>
        </p:txBody>
      </p:sp>
      <p:sp>
        <p:nvSpPr>
          <p:cNvPr id="3" name="Content Placeholder 2"/>
          <p:cNvSpPr>
            <a:spLocks noGrp="1"/>
          </p:cNvSpPr>
          <p:nvPr>
            <p:ph idx="1"/>
          </p:nvPr>
        </p:nvSpPr>
        <p:spPr>
          <a:xfrm>
            <a:off x="503776" y="690225"/>
            <a:ext cx="8251825" cy="858221"/>
          </a:xfrm>
        </p:spPr>
        <p:txBody>
          <a:bodyPr/>
          <a:lstStyle/>
          <a:p>
            <a:r>
              <a:rPr lang="en-US" dirty="0" smtClean="0"/>
              <a:t>PIP-II is the </a:t>
            </a:r>
            <a:r>
              <a:rPr lang="en-US" dirty="0" err="1" smtClean="0"/>
              <a:t>linac</a:t>
            </a:r>
            <a:r>
              <a:rPr lang="en-US" dirty="0" smtClean="0"/>
              <a:t> which is proposed to replace the existing Fermilab </a:t>
            </a:r>
            <a:r>
              <a:rPr lang="en-US" dirty="0" err="1" smtClean="0"/>
              <a:t>Linac</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34</a:t>
            </a:fld>
            <a:endParaRPr lang="en-US"/>
          </a:p>
        </p:txBody>
      </p:sp>
      <p:pic>
        <p:nvPicPr>
          <p:cNvPr id="7" name="Picture 6"/>
          <p:cNvPicPr>
            <a:picLocks noChangeAspect="1"/>
          </p:cNvPicPr>
          <p:nvPr/>
        </p:nvPicPr>
        <p:blipFill rotWithShape="1">
          <a:blip r:embed="rId2"/>
          <a:srcRect r="29990"/>
          <a:stretch/>
        </p:blipFill>
        <p:spPr>
          <a:xfrm>
            <a:off x="636602" y="1708647"/>
            <a:ext cx="3140207" cy="4241581"/>
          </a:xfrm>
          <a:prstGeom prst="rect">
            <a:avLst/>
          </a:prstGeom>
        </p:spPr>
      </p:pic>
      <p:pic>
        <p:nvPicPr>
          <p:cNvPr id="8" name="Picture 7"/>
          <p:cNvPicPr>
            <a:picLocks noChangeAspect="1"/>
          </p:cNvPicPr>
          <p:nvPr/>
        </p:nvPicPr>
        <p:blipFill>
          <a:blip r:embed="rId3"/>
          <a:stretch>
            <a:fillRect/>
          </a:stretch>
        </p:blipFill>
        <p:spPr>
          <a:xfrm>
            <a:off x="4048953" y="4323355"/>
            <a:ext cx="4893733" cy="1415056"/>
          </a:xfrm>
          <a:prstGeom prst="rect">
            <a:avLst/>
          </a:prstGeom>
        </p:spPr>
      </p:pic>
      <p:sp>
        <p:nvSpPr>
          <p:cNvPr id="9" name="TextBox 8"/>
          <p:cNvSpPr txBox="1"/>
          <p:nvPr/>
        </p:nvSpPr>
        <p:spPr>
          <a:xfrm>
            <a:off x="3977347" y="1771243"/>
            <a:ext cx="3242039" cy="338554"/>
          </a:xfrm>
          <a:prstGeom prst="rect">
            <a:avLst/>
          </a:prstGeom>
          <a:noFill/>
        </p:spPr>
        <p:txBody>
          <a:bodyPr wrap="square" rtlCol="0">
            <a:spAutoFit/>
          </a:bodyPr>
          <a:lstStyle/>
          <a:p>
            <a:r>
              <a:rPr lang="en-US" sz="1600" dirty="0" smtClean="0">
                <a:solidFill>
                  <a:srgbClr val="C00000"/>
                </a:solidFill>
                <a:latin typeface="+mn-lt"/>
              </a:rPr>
              <a:t>Low Energy </a:t>
            </a:r>
            <a:r>
              <a:rPr lang="en-US" sz="1600" dirty="0">
                <a:solidFill>
                  <a:srgbClr val="C00000"/>
                </a:solidFill>
                <a:latin typeface="+mn-lt"/>
              </a:rPr>
              <a:t>B</a:t>
            </a:r>
            <a:r>
              <a:rPr lang="en-US" sz="1600" dirty="0" smtClean="0">
                <a:solidFill>
                  <a:srgbClr val="C00000"/>
                </a:solidFill>
                <a:latin typeface="+mn-lt"/>
              </a:rPr>
              <a:t>eam </a:t>
            </a:r>
            <a:r>
              <a:rPr lang="en-US" sz="1600" dirty="0">
                <a:solidFill>
                  <a:srgbClr val="C00000"/>
                </a:solidFill>
                <a:latin typeface="+mn-lt"/>
              </a:rPr>
              <a:t>T</a:t>
            </a:r>
            <a:r>
              <a:rPr lang="en-US" sz="1600" dirty="0" smtClean="0">
                <a:solidFill>
                  <a:srgbClr val="C00000"/>
                </a:solidFill>
                <a:latin typeface="+mn-lt"/>
              </a:rPr>
              <a:t>ransport</a:t>
            </a:r>
            <a:endParaRPr lang="en-US" sz="1600" dirty="0" smtClean="0">
              <a:solidFill>
                <a:srgbClr val="C00000"/>
              </a:solidFill>
              <a:latin typeface="+mn-lt"/>
            </a:endParaRPr>
          </a:p>
        </p:txBody>
      </p:sp>
      <p:cxnSp>
        <p:nvCxnSpPr>
          <p:cNvPr id="11" name="Straight Arrow Connector 10"/>
          <p:cNvCxnSpPr/>
          <p:nvPr/>
        </p:nvCxnSpPr>
        <p:spPr>
          <a:xfrm>
            <a:off x="4233591" y="2105441"/>
            <a:ext cx="44564" cy="221684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441696" y="2168720"/>
            <a:ext cx="4170320" cy="338554"/>
          </a:xfrm>
          <a:prstGeom prst="rect">
            <a:avLst/>
          </a:prstGeom>
          <a:noFill/>
        </p:spPr>
        <p:txBody>
          <a:bodyPr wrap="square" rtlCol="0">
            <a:spAutoFit/>
          </a:bodyPr>
          <a:lstStyle/>
          <a:p>
            <a:r>
              <a:rPr lang="en-US" sz="1600" dirty="0" smtClean="0">
                <a:solidFill>
                  <a:srgbClr val="C00000"/>
                </a:solidFill>
                <a:latin typeface="+mn-lt"/>
              </a:rPr>
              <a:t>RF Quadrupole (accelerate and bunch)</a:t>
            </a:r>
            <a:endParaRPr lang="en-US" sz="1600" dirty="0" smtClean="0">
              <a:solidFill>
                <a:srgbClr val="C00000"/>
              </a:solidFill>
              <a:latin typeface="+mn-lt"/>
            </a:endParaRPr>
          </a:p>
        </p:txBody>
      </p:sp>
      <p:cxnSp>
        <p:nvCxnSpPr>
          <p:cNvPr id="14" name="Straight Arrow Connector 13"/>
          <p:cNvCxnSpPr/>
          <p:nvPr/>
        </p:nvCxnSpPr>
        <p:spPr>
          <a:xfrm>
            <a:off x="4775927" y="2625457"/>
            <a:ext cx="36998" cy="170796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965324" y="2547477"/>
            <a:ext cx="3824948" cy="338554"/>
          </a:xfrm>
          <a:prstGeom prst="rect">
            <a:avLst/>
          </a:prstGeom>
          <a:noFill/>
        </p:spPr>
        <p:txBody>
          <a:bodyPr wrap="square" rtlCol="0">
            <a:spAutoFit/>
          </a:bodyPr>
          <a:lstStyle/>
          <a:p>
            <a:r>
              <a:rPr lang="en-US" sz="1600" dirty="0" smtClean="0">
                <a:solidFill>
                  <a:srgbClr val="C00000"/>
                </a:solidFill>
                <a:latin typeface="+mn-lt"/>
              </a:rPr>
              <a:t>Medium Energy Beam Transport (MEBT)</a:t>
            </a:r>
            <a:endParaRPr lang="en-US" sz="1600" dirty="0" smtClean="0">
              <a:solidFill>
                <a:srgbClr val="C00000"/>
              </a:solidFill>
              <a:latin typeface="+mn-lt"/>
            </a:endParaRPr>
          </a:p>
        </p:txBody>
      </p:sp>
      <p:cxnSp>
        <p:nvCxnSpPr>
          <p:cNvPr id="17" name="Straight Arrow Connector 16"/>
          <p:cNvCxnSpPr/>
          <p:nvPr/>
        </p:nvCxnSpPr>
        <p:spPr>
          <a:xfrm>
            <a:off x="5221568" y="2881675"/>
            <a:ext cx="25857" cy="146288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5434038" y="2892815"/>
            <a:ext cx="3242039" cy="338554"/>
          </a:xfrm>
          <a:prstGeom prst="rect">
            <a:avLst/>
          </a:prstGeom>
          <a:noFill/>
        </p:spPr>
        <p:txBody>
          <a:bodyPr wrap="square" rtlCol="0">
            <a:spAutoFit/>
          </a:bodyPr>
          <a:lstStyle/>
          <a:p>
            <a:r>
              <a:rPr lang="en-US" sz="1600" dirty="0" smtClean="0">
                <a:solidFill>
                  <a:srgbClr val="C00000"/>
                </a:solidFill>
                <a:latin typeface="+mn-lt"/>
              </a:rPr>
              <a:t>Half Wave Resonators</a:t>
            </a:r>
            <a:endParaRPr lang="en-US" sz="1600" dirty="0" smtClean="0">
              <a:solidFill>
                <a:srgbClr val="C00000"/>
              </a:solidFill>
              <a:latin typeface="+mn-lt"/>
            </a:endParaRPr>
          </a:p>
        </p:txBody>
      </p:sp>
      <p:cxnSp>
        <p:nvCxnSpPr>
          <p:cNvPr id="20" name="Straight Arrow Connector 19"/>
          <p:cNvCxnSpPr/>
          <p:nvPr/>
        </p:nvCxnSpPr>
        <p:spPr>
          <a:xfrm>
            <a:off x="5804476" y="3286270"/>
            <a:ext cx="33424" cy="104715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168555" y="3316131"/>
            <a:ext cx="3242039" cy="338554"/>
          </a:xfrm>
          <a:prstGeom prst="rect">
            <a:avLst/>
          </a:prstGeom>
          <a:noFill/>
        </p:spPr>
        <p:txBody>
          <a:bodyPr wrap="square" rtlCol="0">
            <a:spAutoFit/>
          </a:bodyPr>
          <a:lstStyle/>
          <a:p>
            <a:r>
              <a:rPr lang="en-US" sz="1600" dirty="0" smtClean="0">
                <a:solidFill>
                  <a:srgbClr val="C00000"/>
                </a:solidFill>
                <a:latin typeface="+mn-lt"/>
              </a:rPr>
              <a:t>Spoke Resonators</a:t>
            </a:r>
            <a:endParaRPr lang="en-US" sz="1600" dirty="0" smtClean="0">
              <a:solidFill>
                <a:srgbClr val="C00000"/>
              </a:solidFill>
              <a:latin typeface="+mn-lt"/>
            </a:endParaRPr>
          </a:p>
        </p:txBody>
      </p:sp>
      <p:cxnSp>
        <p:nvCxnSpPr>
          <p:cNvPr id="24" name="Straight Arrow Connector 23"/>
          <p:cNvCxnSpPr>
            <a:endCxn id="8" idx="0"/>
          </p:cNvCxnSpPr>
          <p:nvPr/>
        </p:nvCxnSpPr>
        <p:spPr>
          <a:xfrm>
            <a:off x="6484079" y="3653887"/>
            <a:ext cx="11741" cy="66946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47620" y="3717167"/>
            <a:ext cx="1808422" cy="338554"/>
          </a:xfrm>
          <a:prstGeom prst="rect">
            <a:avLst/>
          </a:prstGeom>
          <a:noFill/>
        </p:spPr>
        <p:txBody>
          <a:bodyPr wrap="square" rtlCol="0">
            <a:spAutoFit/>
          </a:bodyPr>
          <a:lstStyle/>
          <a:p>
            <a:pPr algn="r"/>
            <a:r>
              <a:rPr lang="en-US" sz="1600" dirty="0">
                <a:solidFill>
                  <a:srgbClr val="C00000"/>
                </a:solidFill>
                <a:latin typeface="Symbol" charset="2"/>
                <a:cs typeface="Symbol" charset="2"/>
              </a:rPr>
              <a:t>p</a:t>
            </a:r>
            <a:r>
              <a:rPr lang="en-US" sz="1600" dirty="0" smtClean="0">
                <a:solidFill>
                  <a:srgbClr val="C00000"/>
                </a:solidFill>
                <a:latin typeface="+mn-lt"/>
              </a:rPr>
              <a:t> cavities</a:t>
            </a:r>
            <a:endParaRPr lang="en-US" sz="1600" dirty="0" smtClean="0">
              <a:solidFill>
                <a:srgbClr val="C00000"/>
              </a:solidFill>
              <a:latin typeface="+mn-lt"/>
            </a:endParaRPr>
          </a:p>
        </p:txBody>
      </p:sp>
      <p:cxnSp>
        <p:nvCxnSpPr>
          <p:cNvPr id="27" name="Straight Arrow Connector 26"/>
          <p:cNvCxnSpPr/>
          <p:nvPr/>
        </p:nvCxnSpPr>
        <p:spPr>
          <a:xfrm>
            <a:off x="8185082" y="4051364"/>
            <a:ext cx="3575" cy="29319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5011112"/>
      </p:ext>
    </p:extLst>
  </p:cSld>
  <p:clrMapOvr>
    <a:masterClrMapping/>
  </p:clrMapOvr>
  <p:transition xmlns:p14="http://schemas.microsoft.com/office/powerpoint/2010/mai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Cavities in Rings</a:t>
            </a:r>
            <a:endParaRPr lang="en-US" dirty="0"/>
          </a:p>
        </p:txBody>
      </p:sp>
      <p:sp>
        <p:nvSpPr>
          <p:cNvPr id="3" name="Content Placeholder 2"/>
          <p:cNvSpPr>
            <a:spLocks noGrp="1"/>
          </p:cNvSpPr>
          <p:nvPr>
            <p:ph idx="1"/>
          </p:nvPr>
        </p:nvSpPr>
        <p:spPr>
          <a:xfrm>
            <a:off x="503776" y="690225"/>
            <a:ext cx="8251825" cy="2417807"/>
          </a:xfrm>
        </p:spPr>
        <p:txBody>
          <a:bodyPr/>
          <a:lstStyle/>
          <a:p>
            <a:r>
              <a:rPr lang="en-US" sz="2000" dirty="0" smtClean="0"/>
              <a:t>RF Cavities in rings typically do not have to have high accelerating gradients, but they may have other challenges, particularly at low energy.</a:t>
            </a:r>
          </a:p>
          <a:p>
            <a:r>
              <a:rPr lang="en-US" sz="2000" dirty="0" smtClean="0"/>
              <a:t>Example: Fermilab Booster cavities must change resonant frequency from 37 to 53 MHz, as the beam goes from 400 MeV to 8 </a:t>
            </a:r>
            <a:r>
              <a:rPr lang="en-US" sz="2000" dirty="0" err="1" smtClean="0"/>
              <a:t>GeV</a:t>
            </a:r>
            <a:endParaRPr lang="en-US" sz="2000" dirty="0" smtClean="0"/>
          </a:p>
          <a:p>
            <a:pPr lvl="1"/>
            <a:r>
              <a:rPr lang="en-US" sz="1600" dirty="0" smtClean="0"/>
              <a:t>Biased ferrite “tuners” use magnetic fields to load ferrite into its saturation region and thereby change its </a:t>
            </a:r>
            <a:r>
              <a:rPr lang="en-US" sz="1600" dirty="0" err="1" smtClean="0"/>
              <a:t>inducance</a:t>
            </a:r>
            <a:r>
              <a:rPr lang="en-US" sz="1600" dirty="0" smtClean="0"/>
              <a:t>.</a:t>
            </a:r>
            <a:endParaRPr lang="en-US" sz="16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35</a:t>
            </a:fld>
            <a:endParaRPr lang="en-US"/>
          </a:p>
        </p:txBody>
      </p:sp>
      <p:pic>
        <p:nvPicPr>
          <p:cNvPr id="9" name="Picture 8"/>
          <p:cNvPicPr>
            <a:picLocks noChangeAspect="1"/>
          </p:cNvPicPr>
          <p:nvPr/>
        </p:nvPicPr>
        <p:blipFill>
          <a:blip r:embed="rId2"/>
          <a:stretch>
            <a:fillRect/>
          </a:stretch>
        </p:blipFill>
        <p:spPr>
          <a:xfrm>
            <a:off x="501344" y="3286270"/>
            <a:ext cx="4927380" cy="2662065"/>
          </a:xfrm>
          <a:prstGeom prst="rect">
            <a:avLst/>
          </a:prstGeom>
        </p:spPr>
      </p:pic>
      <p:pic>
        <p:nvPicPr>
          <p:cNvPr id="10" name="Picture 9"/>
          <p:cNvPicPr>
            <a:picLocks noChangeAspect="1"/>
          </p:cNvPicPr>
          <p:nvPr/>
        </p:nvPicPr>
        <p:blipFill rotWithShape="1">
          <a:blip r:embed="rId3"/>
          <a:srcRect l="1218" r="60646"/>
          <a:stretch/>
        </p:blipFill>
        <p:spPr>
          <a:xfrm>
            <a:off x="5514809" y="3493570"/>
            <a:ext cx="3487142" cy="2006930"/>
          </a:xfrm>
          <a:prstGeom prst="rect">
            <a:avLst/>
          </a:prstGeom>
        </p:spPr>
      </p:pic>
    </p:spTree>
    <p:extLst>
      <p:ext uri="{BB962C8B-B14F-4D97-AF65-F5344CB8AC3E}">
        <p14:creationId xmlns:p14="http://schemas.microsoft.com/office/powerpoint/2010/main" val="2153451019"/>
      </p:ext>
    </p:extLst>
  </p:cSld>
  <p:clrMapOvr>
    <a:masterClrMapping/>
  </p:clrMapOvr>
  <p:transition xmlns:p14="http://schemas.microsoft.com/office/powerpoint/2010/mai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RF Power</a:t>
            </a:r>
            <a:endParaRPr lang="en-US" dirty="0"/>
          </a:p>
        </p:txBody>
      </p:sp>
      <p:sp>
        <p:nvSpPr>
          <p:cNvPr id="3" name="Content Placeholder 2"/>
          <p:cNvSpPr>
            <a:spLocks noGrp="1"/>
          </p:cNvSpPr>
          <p:nvPr>
            <p:ph idx="1"/>
          </p:nvPr>
        </p:nvSpPr>
        <p:spPr>
          <a:xfrm>
            <a:off x="503776" y="690226"/>
            <a:ext cx="8251825" cy="658889"/>
          </a:xfrm>
        </p:spPr>
        <p:txBody>
          <a:bodyPr/>
          <a:lstStyle/>
          <a:p>
            <a:r>
              <a:rPr lang="en-US" dirty="0" smtClean="0"/>
              <a:t>For frequencies above ~300 MHz, the most common power source is the “klystron”, which is actually a little accelerator itself</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Electrons are bunched and accelerated, then their kinetic energy is extracted as microwave power.</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36</a:t>
            </a:fld>
            <a:endParaRPr lang="en-US"/>
          </a:p>
        </p:txBody>
      </p:sp>
      <p:pic>
        <p:nvPicPr>
          <p:cNvPr id="34818" name="Picture 2" descr="http://upload.wikimedia.org/wikipedia/en/a/aa/Klystron.enp.gif"/>
          <p:cNvPicPr>
            <a:picLocks noChangeAspect="1" noChangeArrowheads="1"/>
          </p:cNvPicPr>
          <p:nvPr/>
        </p:nvPicPr>
        <p:blipFill>
          <a:blip r:embed="rId2" cstate="print"/>
          <a:srcRect/>
          <a:stretch>
            <a:fillRect/>
          </a:stretch>
        </p:blipFill>
        <p:spPr bwMode="auto">
          <a:xfrm>
            <a:off x="680230" y="2112097"/>
            <a:ext cx="5315835" cy="2723010"/>
          </a:xfrm>
          <a:prstGeom prst="rect">
            <a:avLst/>
          </a:prstGeom>
          <a:noFill/>
        </p:spPr>
      </p:pic>
      <p:pic>
        <p:nvPicPr>
          <p:cNvPr id="34820" name="Picture 4" descr="http://img.directindustry.com/images_di/photo-m2/microwave-generator-klystron-262947.jpg"/>
          <p:cNvPicPr>
            <a:picLocks noChangeAspect="1" noChangeArrowheads="1"/>
          </p:cNvPicPr>
          <p:nvPr/>
        </p:nvPicPr>
        <p:blipFill>
          <a:blip r:embed="rId3" cstate="print"/>
          <a:srcRect/>
          <a:stretch>
            <a:fillRect/>
          </a:stretch>
        </p:blipFill>
        <p:spPr bwMode="auto">
          <a:xfrm>
            <a:off x="6556375" y="1836295"/>
            <a:ext cx="2047875" cy="2857500"/>
          </a:xfrm>
          <a:prstGeom prst="rect">
            <a:avLst/>
          </a:prstGeom>
          <a:noFill/>
        </p:spPr>
      </p:pic>
    </p:spTree>
    <p:extLst>
      <p:ext uri="{BB962C8B-B14F-4D97-AF65-F5344CB8AC3E}">
        <p14:creationId xmlns:p14="http://schemas.microsoft.com/office/powerpoint/2010/main" val="1406053059"/>
      </p:ext>
    </p:extLst>
  </p:cSld>
  <p:clrMapOvr>
    <a:masterClrMapping/>
  </p:clrMapOvr>
  <p:transition xmlns:p14="http://schemas.microsoft.com/office/powerpoint/2010/mai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RF Power (cont’d)</a:t>
            </a:r>
            <a:endParaRPr lang="en-US" dirty="0"/>
          </a:p>
        </p:txBody>
      </p:sp>
      <p:sp>
        <p:nvSpPr>
          <p:cNvPr id="3" name="Content Placeholder 2"/>
          <p:cNvSpPr>
            <a:spLocks noGrp="1"/>
          </p:cNvSpPr>
          <p:nvPr>
            <p:ph idx="1"/>
          </p:nvPr>
        </p:nvSpPr>
        <p:spPr>
          <a:xfrm>
            <a:off x="503776" y="690225"/>
            <a:ext cx="8251825" cy="598929"/>
          </a:xfrm>
        </p:spPr>
        <p:txBody>
          <a:bodyPr/>
          <a:lstStyle/>
          <a:p>
            <a:r>
              <a:rPr lang="en-US" sz="2000" dirty="0" smtClean="0"/>
              <a:t>For lower frequencies (&lt;300 MHz), the only sources significant power are triode tubes, which haven’t changed much in decades.</a:t>
            </a:r>
            <a:endParaRPr lang="en-US" sz="20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37</a:t>
            </a:fld>
            <a:endParaRPr lang="en-US"/>
          </a:p>
        </p:txBody>
      </p:sp>
      <p:pic>
        <p:nvPicPr>
          <p:cNvPr id="35842" name="Picture 2" descr="http://www-ad.fnal.gov/proton/NewProtonWWW/NewLinacWWW/images/stamps/Flying_7835_s.JPG"/>
          <p:cNvPicPr>
            <a:picLocks noChangeAspect="1" noChangeArrowheads="1"/>
          </p:cNvPicPr>
          <p:nvPr/>
        </p:nvPicPr>
        <p:blipFill>
          <a:blip r:embed="rId2" cstate="print"/>
          <a:srcRect/>
          <a:stretch>
            <a:fillRect/>
          </a:stretch>
        </p:blipFill>
        <p:spPr bwMode="auto">
          <a:xfrm>
            <a:off x="968875" y="1666590"/>
            <a:ext cx="1009825" cy="1346434"/>
          </a:xfrm>
          <a:prstGeom prst="rect">
            <a:avLst/>
          </a:prstGeom>
          <a:noFill/>
        </p:spPr>
      </p:pic>
      <p:pic>
        <p:nvPicPr>
          <p:cNvPr id="35844" name="Picture 4" descr="http://www-ad.fnal.gov/proton/NewProtonWWW/NewLinacWWW/images/stamps/LEL_7835_at_3_s.JPG"/>
          <p:cNvPicPr>
            <a:picLocks noChangeAspect="1" noChangeArrowheads="1"/>
          </p:cNvPicPr>
          <p:nvPr/>
        </p:nvPicPr>
        <p:blipFill>
          <a:blip r:embed="rId3" cstate="print"/>
          <a:srcRect/>
          <a:stretch>
            <a:fillRect/>
          </a:stretch>
        </p:blipFill>
        <p:spPr bwMode="auto">
          <a:xfrm>
            <a:off x="2568990" y="1621618"/>
            <a:ext cx="2201543" cy="2935392"/>
          </a:xfrm>
          <a:prstGeom prst="rect">
            <a:avLst/>
          </a:prstGeom>
          <a:noFill/>
        </p:spPr>
      </p:pic>
      <p:cxnSp>
        <p:nvCxnSpPr>
          <p:cNvPr id="10" name="Straight Arrow Connector 9"/>
          <p:cNvCxnSpPr/>
          <p:nvPr/>
        </p:nvCxnSpPr>
        <p:spPr>
          <a:xfrm>
            <a:off x="1918741" y="1903751"/>
            <a:ext cx="1678898" cy="7345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9607" y="3237875"/>
            <a:ext cx="1708879" cy="923330"/>
          </a:xfrm>
          <a:prstGeom prst="rect">
            <a:avLst/>
          </a:prstGeom>
          <a:noFill/>
        </p:spPr>
        <p:txBody>
          <a:bodyPr wrap="square" rtlCol="0">
            <a:spAutoFit/>
          </a:bodyPr>
          <a:lstStyle/>
          <a:p>
            <a:pPr algn="r"/>
            <a:r>
              <a:rPr lang="en-US" sz="1800" dirty="0" smtClean="0">
                <a:solidFill>
                  <a:srgbClr val="C00000"/>
                </a:solidFill>
                <a:latin typeface="+mn-lt"/>
              </a:rPr>
              <a:t>FNAL </a:t>
            </a:r>
            <a:r>
              <a:rPr lang="en-US" sz="1800" dirty="0" err="1" smtClean="0">
                <a:solidFill>
                  <a:srgbClr val="C00000"/>
                </a:solidFill>
                <a:latin typeface="+mn-lt"/>
              </a:rPr>
              <a:t>linac</a:t>
            </a:r>
            <a:r>
              <a:rPr lang="en-US" sz="1800" dirty="0" smtClean="0">
                <a:solidFill>
                  <a:srgbClr val="C00000"/>
                </a:solidFill>
                <a:latin typeface="+mn-lt"/>
              </a:rPr>
              <a:t> 200 MHz Power Amplifier</a:t>
            </a:r>
          </a:p>
        </p:txBody>
      </p:sp>
      <p:pic>
        <p:nvPicPr>
          <p:cNvPr id="35846" name="Picture 6" descr="http://www-visualmedia.fnal.gov/VMS_Site/gallery/stillphotos/1993/0100/93-0103.jpg"/>
          <p:cNvPicPr>
            <a:picLocks noChangeAspect="1" noChangeArrowheads="1"/>
          </p:cNvPicPr>
          <p:nvPr/>
        </p:nvPicPr>
        <p:blipFill>
          <a:blip r:embed="rId4" cstate="print"/>
          <a:srcRect l="8241" t="11022" r="35293" b="45186"/>
          <a:stretch>
            <a:fillRect/>
          </a:stretch>
        </p:blipFill>
        <p:spPr bwMode="auto">
          <a:xfrm>
            <a:off x="5366480" y="3147934"/>
            <a:ext cx="2880141" cy="1783830"/>
          </a:xfrm>
          <a:prstGeom prst="rect">
            <a:avLst/>
          </a:prstGeom>
          <a:noFill/>
        </p:spPr>
      </p:pic>
      <p:sp>
        <p:nvSpPr>
          <p:cNvPr id="13" name="TextBox 12"/>
          <p:cNvSpPr txBox="1"/>
          <p:nvPr/>
        </p:nvSpPr>
        <p:spPr>
          <a:xfrm>
            <a:off x="5998564" y="1636426"/>
            <a:ext cx="2680741" cy="646331"/>
          </a:xfrm>
          <a:prstGeom prst="rect">
            <a:avLst/>
          </a:prstGeom>
          <a:noFill/>
        </p:spPr>
        <p:txBody>
          <a:bodyPr wrap="square" rtlCol="0">
            <a:spAutoFit/>
          </a:bodyPr>
          <a:lstStyle/>
          <a:p>
            <a:pPr algn="r"/>
            <a:r>
              <a:rPr lang="en-US" sz="1800" dirty="0" smtClean="0">
                <a:solidFill>
                  <a:srgbClr val="C00000"/>
                </a:solidFill>
                <a:latin typeface="+mn-lt"/>
              </a:rPr>
              <a:t>53 MHz Power Amplifier for Booster RF cavity</a:t>
            </a:r>
          </a:p>
        </p:txBody>
      </p:sp>
      <p:cxnSp>
        <p:nvCxnSpPr>
          <p:cNvPr id="14" name="Straight Arrow Connector 13"/>
          <p:cNvCxnSpPr/>
          <p:nvPr/>
        </p:nvCxnSpPr>
        <p:spPr>
          <a:xfrm flipH="1">
            <a:off x="6823022" y="2323475"/>
            <a:ext cx="237345" cy="93188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599373"/>
      </p:ext>
    </p:extLst>
  </p:cSld>
  <p:clrMapOvr>
    <a:masterClrMapping/>
  </p:clrMapOvr>
  <p:transition xmlns:p14="http://schemas.microsoft.com/office/powerpoint/2010/mai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Longitudinal Acceleration</a:t>
            </a:r>
            <a:endParaRPr lang="en-US" dirty="0"/>
          </a:p>
        </p:txBody>
      </p:sp>
      <p:sp>
        <p:nvSpPr>
          <p:cNvPr id="3" name="Content Placeholder 2"/>
          <p:cNvSpPr>
            <a:spLocks noGrp="1"/>
          </p:cNvSpPr>
          <p:nvPr>
            <p:ph idx="1"/>
          </p:nvPr>
        </p:nvSpPr>
        <p:spPr>
          <a:xfrm>
            <a:off x="503776" y="690225"/>
            <a:ext cx="8251825" cy="598929"/>
          </a:xfrm>
        </p:spPr>
        <p:txBody>
          <a:bodyPr/>
          <a:lstStyle/>
          <a:p>
            <a:r>
              <a:rPr lang="en-US" sz="1800" dirty="0" smtClean="0"/>
              <a:t>Consider a particle circulating around a ring, which passes through a resonant accelerating structure each turn</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The energy gain that a particle of the nominal energy experiences each turn is given by </a:t>
            </a:r>
          </a:p>
          <a:p>
            <a:endParaRPr lang="en-US" sz="1800" dirty="0" smtClean="0"/>
          </a:p>
          <a:p>
            <a:pPr>
              <a:buNone/>
            </a:pPr>
            <a:r>
              <a:rPr lang="en-US" sz="1800" dirty="0" smtClean="0"/>
              <a:t>    where this </a:t>
            </a:r>
            <a:r>
              <a:rPr lang="en-US" sz="1800" dirty="0" smtClean="0"/>
              <a:t>phase will be the same for a particle on each turn</a:t>
            </a:r>
          </a:p>
          <a:p>
            <a:r>
              <a:rPr lang="en-US" sz="1800" dirty="0" smtClean="0"/>
              <a:t>A particle with a different energy will have a different phase, which will evolve each turn as</a:t>
            </a:r>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sp>
        <p:nvSpPr>
          <p:cNvPr id="7" name="Oval 6"/>
          <p:cNvSpPr/>
          <p:nvPr/>
        </p:nvSpPr>
        <p:spPr>
          <a:xfrm>
            <a:off x="2728210" y="1603948"/>
            <a:ext cx="1828800" cy="17838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92118" y="2353457"/>
            <a:ext cx="314793" cy="313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4267200" y="2362200"/>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67200" y="2667000"/>
            <a:ext cx="609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343400" y="23622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495800" y="23622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648200" y="23622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800600" y="2362200"/>
            <a:ext cx="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noChangeAspect="1"/>
          </p:cNvGraphicFramePr>
          <p:nvPr/>
        </p:nvGraphicFramePr>
        <p:xfrm>
          <a:off x="4114800" y="2438400"/>
          <a:ext cx="152400" cy="165100"/>
        </p:xfrm>
        <a:graphic>
          <a:graphicData uri="http://schemas.openxmlformats.org/presentationml/2006/ole">
            <mc:AlternateContent xmlns:mc="http://schemas.openxmlformats.org/markup-compatibility/2006">
              <mc:Choice xmlns:v="urn:schemas-microsoft-com:vml" Requires="v">
                <p:oleObj spid="_x0000_s552135" name="Equation" r:id="rId4" imgW="152280" imgH="164880" progId="Equation.3">
                  <p:embed/>
                </p:oleObj>
              </mc:Choice>
              <mc:Fallback>
                <p:oleObj name="Equation" r:id="rId4" imgW="152280" imgH="164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2438400"/>
                        <a:ext cx="1524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838509597"/>
              </p:ext>
            </p:extLst>
          </p:nvPr>
        </p:nvGraphicFramePr>
        <p:xfrm>
          <a:off x="4925059" y="2233102"/>
          <a:ext cx="3355975" cy="622300"/>
        </p:xfrm>
        <a:graphic>
          <a:graphicData uri="http://schemas.openxmlformats.org/presentationml/2006/ole">
            <mc:AlternateContent xmlns:mc="http://schemas.openxmlformats.org/markup-compatibility/2006">
              <mc:Choice xmlns:v="urn:schemas-microsoft-com:vml" Requires="v">
                <p:oleObj spid="_x0000_s552136" name="Equation" r:id="rId6" imgW="2120900" imgH="393700" progId="Equation.DSMT4">
                  <p:embed/>
                </p:oleObj>
              </mc:Choice>
              <mc:Fallback>
                <p:oleObj name="Equation" r:id="rId6" imgW="2120900" imgH="393700" progId="Equation.DSMT4">
                  <p:embed/>
                  <p:pic>
                    <p:nvPicPr>
                      <p:cNvPr id="0" name=""/>
                      <p:cNvPicPr>
                        <a:picLocks noChangeAspect="1" noChangeArrowheads="1"/>
                      </p:cNvPicPr>
                      <p:nvPr/>
                    </p:nvPicPr>
                    <p:blipFill>
                      <a:blip r:embed="rId7"/>
                      <a:srcRect/>
                      <a:stretch>
                        <a:fillRect/>
                      </a:stretch>
                    </p:blipFill>
                    <p:spPr bwMode="auto">
                      <a:xfrm>
                        <a:off x="4925059" y="2233102"/>
                        <a:ext cx="335597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5334000" y="3124200"/>
            <a:ext cx="2209800" cy="584775"/>
          </a:xfrm>
          <a:prstGeom prst="rect">
            <a:avLst/>
          </a:prstGeom>
          <a:noFill/>
        </p:spPr>
        <p:txBody>
          <a:bodyPr wrap="square" rtlCol="0">
            <a:spAutoFit/>
          </a:bodyPr>
          <a:lstStyle/>
          <a:p>
            <a:pPr algn="r"/>
            <a:r>
              <a:rPr lang="en-US" sz="1600" dirty="0" smtClean="0">
                <a:solidFill>
                  <a:srgbClr val="C00000"/>
                </a:solidFill>
                <a:latin typeface="+mn-lt"/>
              </a:rPr>
              <a:t>Period of nominal energy particle</a:t>
            </a:r>
          </a:p>
        </p:txBody>
      </p:sp>
      <p:cxnSp>
        <p:nvCxnSpPr>
          <p:cNvPr id="28" name="Straight Arrow Connector 27"/>
          <p:cNvCxnSpPr/>
          <p:nvPr/>
        </p:nvCxnSpPr>
        <p:spPr>
          <a:xfrm flipV="1">
            <a:off x="7391400" y="28194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91989" y="1406553"/>
            <a:ext cx="2742122" cy="584776"/>
          </a:xfrm>
          <a:prstGeom prst="rect">
            <a:avLst/>
          </a:prstGeom>
          <a:noFill/>
        </p:spPr>
        <p:txBody>
          <a:bodyPr wrap="square" rtlCol="0">
            <a:spAutoFit/>
          </a:bodyPr>
          <a:lstStyle/>
          <a:p>
            <a:pPr algn="r"/>
            <a:r>
              <a:rPr lang="en-US" sz="1600" dirty="0" smtClean="0">
                <a:solidFill>
                  <a:srgbClr val="C00000"/>
                </a:solidFill>
                <a:latin typeface="+mn-lt"/>
              </a:rPr>
              <a:t>Harmonic number </a:t>
            </a:r>
            <a:r>
              <a:rPr lang="en-US" sz="1600" dirty="0" smtClean="0">
                <a:solidFill>
                  <a:srgbClr val="C00000"/>
                </a:solidFill>
                <a:latin typeface="+mn-lt"/>
              </a:rPr>
              <a:t>(</a:t>
            </a:r>
            <a:r>
              <a:rPr lang="en-US" sz="1600" dirty="0" smtClean="0">
                <a:solidFill>
                  <a:srgbClr val="C00000"/>
                </a:solidFill>
                <a:latin typeface="+mn-lt"/>
              </a:rPr>
              <a:t>number of RF cycles per period</a:t>
            </a:r>
            <a:r>
              <a:rPr lang="en-US" sz="1600" dirty="0" smtClean="0">
                <a:solidFill>
                  <a:srgbClr val="C00000"/>
                </a:solidFill>
                <a:latin typeface="+mn-lt"/>
              </a:rPr>
              <a:t>)</a:t>
            </a:r>
            <a:endParaRPr lang="en-US" sz="1600" dirty="0" smtClean="0">
              <a:solidFill>
                <a:srgbClr val="C00000"/>
              </a:solidFill>
              <a:latin typeface="+mn-lt"/>
            </a:endParaRPr>
          </a:p>
        </p:txBody>
      </p:sp>
      <p:cxnSp>
        <p:nvCxnSpPr>
          <p:cNvPr id="30" name="Straight Arrow Connector 29"/>
          <p:cNvCxnSpPr/>
          <p:nvPr/>
        </p:nvCxnSpPr>
        <p:spPr>
          <a:xfrm>
            <a:off x="7653111" y="2016153"/>
            <a:ext cx="3810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028" name="Object 4"/>
          <p:cNvGraphicFramePr>
            <a:graphicFrameLocks noChangeAspect="1"/>
          </p:cNvGraphicFramePr>
          <p:nvPr/>
        </p:nvGraphicFramePr>
        <p:xfrm>
          <a:off x="2590800" y="4343400"/>
          <a:ext cx="2352675" cy="413998"/>
        </p:xfrm>
        <a:graphic>
          <a:graphicData uri="http://schemas.openxmlformats.org/presentationml/2006/ole">
            <mc:AlternateContent xmlns:mc="http://schemas.openxmlformats.org/markup-compatibility/2006">
              <mc:Choice xmlns:v="urn:schemas-microsoft-com:vml" Requires="v">
                <p:oleObj spid="_x0000_s552137" name="Equation" r:id="rId8" imgW="1295280" imgH="228600" progId="Equation.3">
                  <p:embed/>
                </p:oleObj>
              </mc:Choice>
              <mc:Fallback>
                <p:oleObj name="Equation" r:id="rId8" imgW="12952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4343400"/>
                        <a:ext cx="2352675" cy="4139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p:nvSpPr>
        <p:spPr>
          <a:xfrm>
            <a:off x="5257800" y="4191000"/>
            <a:ext cx="2209800" cy="338554"/>
          </a:xfrm>
          <a:prstGeom prst="rect">
            <a:avLst/>
          </a:prstGeom>
          <a:noFill/>
        </p:spPr>
        <p:txBody>
          <a:bodyPr wrap="square" rtlCol="0">
            <a:spAutoFit/>
          </a:bodyPr>
          <a:lstStyle/>
          <a:p>
            <a:r>
              <a:rPr lang="en-US" sz="1600" dirty="0" smtClean="0">
                <a:solidFill>
                  <a:srgbClr val="C00000"/>
                </a:solidFill>
                <a:latin typeface="+mn-lt"/>
              </a:rPr>
              <a:t>Synchronous phase</a:t>
            </a:r>
          </a:p>
        </p:txBody>
      </p:sp>
      <p:cxnSp>
        <p:nvCxnSpPr>
          <p:cNvPr id="34" name="Straight Arrow Connector 33"/>
          <p:cNvCxnSpPr>
            <a:stCxn id="33" idx="1"/>
          </p:cNvCxnSpPr>
          <p:nvPr/>
        </p:nvCxnSpPr>
        <p:spPr>
          <a:xfrm flipH="1">
            <a:off x="4953000" y="4360277"/>
            <a:ext cx="304800" cy="1355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031" name="Object 7"/>
          <p:cNvGraphicFramePr>
            <a:graphicFrameLocks noChangeAspect="1"/>
          </p:cNvGraphicFramePr>
          <p:nvPr>
            <p:extLst>
              <p:ext uri="{D42A27DB-BD31-4B8C-83A1-F6EECF244321}">
                <p14:modId xmlns:p14="http://schemas.microsoft.com/office/powerpoint/2010/main" val="3573867133"/>
              </p:ext>
            </p:extLst>
          </p:nvPr>
        </p:nvGraphicFramePr>
        <p:xfrm>
          <a:off x="3355975" y="5818188"/>
          <a:ext cx="2006134" cy="478338"/>
        </p:xfrm>
        <a:graphic>
          <a:graphicData uri="http://schemas.openxmlformats.org/presentationml/2006/ole">
            <mc:AlternateContent xmlns:mc="http://schemas.openxmlformats.org/markup-compatibility/2006">
              <mc:Choice xmlns:v="urn:schemas-microsoft-com:vml" Requires="v">
                <p:oleObj spid="_x0000_s552138" name="Equation" r:id="rId10" imgW="850900" imgH="203200" progId="Equation.DSMT4">
                  <p:embed/>
                </p:oleObj>
              </mc:Choice>
              <mc:Fallback>
                <p:oleObj name="Equation" r:id="rId10" imgW="850900" imgH="203200" progId="Equation.DSMT4">
                  <p:embed/>
                  <p:pic>
                    <p:nvPicPr>
                      <p:cNvPr id="0" name=""/>
                      <p:cNvPicPr>
                        <a:picLocks noChangeAspect="1" noChangeArrowheads="1"/>
                      </p:cNvPicPr>
                      <p:nvPr/>
                    </p:nvPicPr>
                    <p:blipFill>
                      <a:blip r:embed="rId11"/>
                      <a:srcRect/>
                      <a:stretch>
                        <a:fillRect/>
                      </a:stretch>
                    </p:blipFill>
                    <p:spPr bwMode="auto">
                      <a:xfrm>
                        <a:off x="3355975" y="5818188"/>
                        <a:ext cx="2006134" cy="478338"/>
                      </a:xfrm>
                      <a:prstGeom prst="rect">
                        <a:avLst/>
                      </a:prstGeom>
                      <a:noFill/>
                      <a:extLst/>
                    </p:spPr>
                  </p:pic>
                </p:oleObj>
              </mc:Fallback>
            </mc:AlternateContent>
          </a:graphicData>
        </a:graphic>
      </p:graphicFrame>
      <p:sp>
        <p:nvSpPr>
          <p:cNvPr id="9" name="TextBox 8"/>
          <p:cNvSpPr txBox="1"/>
          <p:nvPr/>
        </p:nvSpPr>
        <p:spPr>
          <a:xfrm>
            <a:off x="5908840" y="5494422"/>
            <a:ext cx="2673685" cy="646331"/>
          </a:xfrm>
          <a:prstGeom prst="rect">
            <a:avLst/>
          </a:prstGeom>
          <a:noFill/>
        </p:spPr>
        <p:txBody>
          <a:bodyPr wrap="square" rtlCol="0">
            <a:spAutoFit/>
          </a:bodyPr>
          <a:lstStyle/>
          <a:p>
            <a:r>
              <a:rPr lang="en-US" sz="1800" dirty="0" smtClean="0">
                <a:solidFill>
                  <a:srgbClr val="C00000"/>
                </a:solidFill>
                <a:latin typeface="+mn-lt"/>
              </a:rPr>
              <a:t>Phase difference from one turn to the next</a:t>
            </a:r>
          </a:p>
        </p:txBody>
      </p:sp>
      <p:cxnSp>
        <p:nvCxnSpPr>
          <p:cNvPr id="11" name="Straight Arrow Connector 10"/>
          <p:cNvCxnSpPr/>
          <p:nvPr/>
        </p:nvCxnSpPr>
        <p:spPr>
          <a:xfrm flipH="1">
            <a:off x="5374105" y="5895474"/>
            <a:ext cx="441158" cy="16042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21655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Difference</a:t>
            </a:r>
            <a:endParaRPr lang="en-US" dirty="0"/>
          </a:p>
        </p:txBody>
      </p:sp>
      <p:sp>
        <p:nvSpPr>
          <p:cNvPr id="3" name="Content Placeholder 2"/>
          <p:cNvSpPr>
            <a:spLocks noGrp="1"/>
          </p:cNvSpPr>
          <p:nvPr>
            <p:ph idx="1"/>
          </p:nvPr>
        </p:nvSpPr>
        <p:spPr>
          <a:xfrm>
            <a:off x="503776" y="690225"/>
            <a:ext cx="8251825" cy="900617"/>
          </a:xfrm>
        </p:spPr>
        <p:txBody>
          <a:bodyPr/>
          <a:lstStyle/>
          <a:p>
            <a:r>
              <a:rPr lang="en-US" dirty="0" smtClean="0"/>
              <a:t>The phase difference can be expressed as </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graphicFrame>
        <p:nvGraphicFramePr>
          <p:cNvPr id="7" name="Object 7"/>
          <p:cNvGraphicFramePr>
            <a:graphicFrameLocks noChangeAspect="1"/>
          </p:cNvGraphicFramePr>
          <p:nvPr>
            <p:extLst>
              <p:ext uri="{D42A27DB-BD31-4B8C-83A1-F6EECF244321}">
                <p14:modId xmlns:p14="http://schemas.microsoft.com/office/powerpoint/2010/main" val="2587891086"/>
              </p:ext>
            </p:extLst>
          </p:nvPr>
        </p:nvGraphicFramePr>
        <p:xfrm>
          <a:off x="2895183" y="3151355"/>
          <a:ext cx="2944812" cy="1019175"/>
        </p:xfrm>
        <a:graphic>
          <a:graphicData uri="http://schemas.openxmlformats.org/presentationml/2006/ole">
            <mc:AlternateContent xmlns:mc="http://schemas.openxmlformats.org/markup-compatibility/2006">
              <mc:Choice xmlns:v="urn:schemas-microsoft-com:vml" Requires="v">
                <p:oleObj spid="_x0000_s576658" name="Equation" r:id="rId3" imgW="1244600" imgH="431800" progId="Equation.DSMT4">
                  <p:embed/>
                </p:oleObj>
              </mc:Choice>
              <mc:Fallback>
                <p:oleObj name="Equation" r:id="rId3" imgW="1244600" imgH="431800" progId="Equation.DSMT4">
                  <p:embed/>
                  <p:pic>
                    <p:nvPicPr>
                      <p:cNvPr id="0" name=""/>
                      <p:cNvPicPr>
                        <a:picLocks noChangeAspect="1" noChangeArrowheads="1"/>
                      </p:cNvPicPr>
                      <p:nvPr/>
                    </p:nvPicPr>
                    <p:blipFill>
                      <a:blip r:embed="rId4"/>
                      <a:srcRect/>
                      <a:stretch>
                        <a:fillRect/>
                      </a:stretch>
                    </p:blipFill>
                    <p:spPr bwMode="auto">
                      <a:xfrm>
                        <a:off x="2895183" y="3151355"/>
                        <a:ext cx="2944812" cy="1019175"/>
                      </a:xfrm>
                      <a:prstGeom prst="rect">
                        <a:avLst/>
                      </a:prstGeom>
                      <a:noFill/>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3430861719"/>
              </p:ext>
            </p:extLst>
          </p:nvPr>
        </p:nvGraphicFramePr>
        <p:xfrm>
          <a:off x="6902116" y="2773948"/>
          <a:ext cx="1668463" cy="655638"/>
        </p:xfrm>
        <a:graphic>
          <a:graphicData uri="http://schemas.openxmlformats.org/presentationml/2006/ole">
            <mc:AlternateContent xmlns:mc="http://schemas.openxmlformats.org/markup-compatibility/2006">
              <mc:Choice xmlns:v="urn:schemas-microsoft-com:vml" Requires="v">
                <p:oleObj spid="_x0000_s576659" name="Equation" r:id="rId5" imgW="1066680" imgH="419040" progId="Equation.DSMT4">
                  <p:embed/>
                </p:oleObj>
              </mc:Choice>
              <mc:Fallback>
                <p:oleObj name="Equation" r:id="rId5" imgW="106668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2116" y="2773948"/>
                        <a:ext cx="1668463"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Straight Arrow Connector 8"/>
          <p:cNvCxnSpPr/>
          <p:nvPr/>
        </p:nvCxnSpPr>
        <p:spPr>
          <a:xfrm flipH="1" flipV="1">
            <a:off x="7041147" y="2441073"/>
            <a:ext cx="298116" cy="3128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398453772"/>
              </p:ext>
            </p:extLst>
          </p:nvPr>
        </p:nvGraphicFramePr>
        <p:xfrm>
          <a:off x="1692776" y="1417053"/>
          <a:ext cx="5529662" cy="1002631"/>
        </p:xfrm>
        <a:graphic>
          <a:graphicData uri="http://schemas.openxmlformats.org/presentationml/2006/ole">
            <mc:AlternateContent xmlns:mc="http://schemas.openxmlformats.org/markup-compatibility/2006">
              <mc:Choice xmlns:v="urn:schemas-microsoft-com:vml" Requires="v">
                <p:oleObj spid="_x0000_s576660" name="Equation" r:id="rId7" imgW="2311400" imgH="419100" progId="Equation.DSMT4">
                  <p:embed/>
                </p:oleObj>
              </mc:Choice>
              <mc:Fallback>
                <p:oleObj name="Equation" r:id="rId7" imgW="2311400" imgH="419100" progId="Equation.DSMT4">
                  <p:embed/>
                  <p:pic>
                    <p:nvPicPr>
                      <p:cNvPr id="0" name=""/>
                      <p:cNvPicPr/>
                      <p:nvPr/>
                    </p:nvPicPr>
                    <p:blipFill>
                      <a:blip r:embed="rId8"/>
                      <a:stretch>
                        <a:fillRect/>
                      </a:stretch>
                    </p:blipFill>
                    <p:spPr>
                      <a:xfrm>
                        <a:off x="1692776" y="1417053"/>
                        <a:ext cx="5529662" cy="1002631"/>
                      </a:xfrm>
                      <a:prstGeom prst="rect">
                        <a:avLst/>
                      </a:prstGeom>
                    </p:spPr>
                  </p:pic>
                </p:oleObj>
              </mc:Fallback>
            </mc:AlternateContent>
          </a:graphicData>
        </a:graphic>
      </p:graphicFrame>
      <p:sp>
        <p:nvSpPr>
          <p:cNvPr id="12" name="TextBox 11"/>
          <p:cNvSpPr txBox="1"/>
          <p:nvPr/>
        </p:nvSpPr>
        <p:spPr>
          <a:xfrm>
            <a:off x="4465053" y="4585368"/>
            <a:ext cx="4291263" cy="369332"/>
          </a:xfrm>
          <a:prstGeom prst="rect">
            <a:avLst/>
          </a:prstGeom>
          <a:noFill/>
        </p:spPr>
        <p:txBody>
          <a:bodyPr wrap="square" rtlCol="0">
            <a:spAutoFit/>
          </a:bodyPr>
          <a:lstStyle/>
          <a:p>
            <a:r>
              <a:rPr lang="en-US" sz="1800" dirty="0" smtClean="0">
                <a:solidFill>
                  <a:srgbClr val="C00000"/>
                </a:solidFill>
                <a:latin typeface="+mn-lt"/>
              </a:rPr>
              <a:t>“synchronous” (nominal) energy</a:t>
            </a:r>
          </a:p>
        </p:txBody>
      </p:sp>
      <p:cxnSp>
        <p:nvCxnSpPr>
          <p:cNvPr id="14" name="Straight Arrow Connector 13"/>
          <p:cNvCxnSpPr/>
          <p:nvPr/>
        </p:nvCxnSpPr>
        <p:spPr>
          <a:xfrm flipH="1" flipV="1">
            <a:off x="4707021" y="4184316"/>
            <a:ext cx="132347" cy="3876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83405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Longitudinal Equation of Motion</a:t>
            </a:r>
            <a:endParaRPr lang="en-US" dirty="0"/>
          </a:p>
        </p:txBody>
      </p:sp>
      <p:sp>
        <p:nvSpPr>
          <p:cNvPr id="3" name="Content Placeholder 2"/>
          <p:cNvSpPr>
            <a:spLocks noGrp="1"/>
          </p:cNvSpPr>
          <p:nvPr>
            <p:ph idx="1"/>
          </p:nvPr>
        </p:nvSpPr>
        <p:spPr>
          <a:xfrm>
            <a:off x="457200" y="533400"/>
            <a:ext cx="8251825" cy="598929"/>
          </a:xfrm>
        </p:spPr>
        <p:txBody>
          <a:bodyPr/>
          <a:lstStyle/>
          <a:p>
            <a:r>
              <a:rPr lang="en-US" sz="1800" dirty="0" smtClean="0"/>
              <a:t>Thus the change in energy for this particle for this particle will evolve as</a:t>
            </a:r>
          </a:p>
          <a:p>
            <a:endParaRPr lang="en-US" sz="1800" dirty="0" smtClean="0"/>
          </a:p>
          <a:p>
            <a:pPr marL="0" indent="0">
              <a:buNone/>
            </a:pPr>
            <a:endParaRPr lang="en-US" sz="1800" dirty="0"/>
          </a:p>
          <a:p>
            <a:r>
              <a:rPr lang="en-US" sz="1800" dirty="0" smtClean="0"/>
              <a:t>So </a:t>
            </a:r>
            <a:r>
              <a:rPr lang="en-US" sz="1800" dirty="0" smtClean="0"/>
              <a:t>we can write</a:t>
            </a:r>
          </a:p>
          <a:p>
            <a:endParaRPr lang="en-US" sz="1800" dirty="0" smtClean="0"/>
          </a:p>
          <a:p>
            <a:endParaRPr lang="en-US" sz="1800" dirty="0" smtClean="0"/>
          </a:p>
          <a:p>
            <a:endParaRPr lang="en-US" sz="1800" dirty="0" smtClean="0"/>
          </a:p>
          <a:p>
            <a:endParaRPr lang="en-US" sz="1800" dirty="0" smtClean="0"/>
          </a:p>
          <a:p>
            <a:endParaRPr lang="en-US" sz="600" dirty="0" smtClean="0"/>
          </a:p>
          <a:p>
            <a:endParaRPr lang="en-US" sz="1800" dirty="0" smtClean="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graphicFrame>
        <p:nvGraphicFramePr>
          <p:cNvPr id="1028" name="Object 4"/>
          <p:cNvGraphicFramePr>
            <a:graphicFrameLocks noChangeAspect="1"/>
          </p:cNvGraphicFramePr>
          <p:nvPr>
            <p:extLst>
              <p:ext uri="{D42A27DB-BD31-4B8C-83A1-F6EECF244321}">
                <p14:modId xmlns:p14="http://schemas.microsoft.com/office/powerpoint/2010/main" val="4231164845"/>
              </p:ext>
            </p:extLst>
          </p:nvPr>
        </p:nvGraphicFramePr>
        <p:xfrm>
          <a:off x="2170598" y="1036939"/>
          <a:ext cx="3667125" cy="414338"/>
        </p:xfrm>
        <a:graphic>
          <a:graphicData uri="http://schemas.openxmlformats.org/presentationml/2006/ole">
            <mc:AlternateContent xmlns:mc="http://schemas.openxmlformats.org/markup-compatibility/2006">
              <mc:Choice xmlns:v="urn:schemas-microsoft-com:vml" Requires="v">
                <p:oleObj spid="_x0000_s553087" name="Equation" r:id="rId4" imgW="2019240" imgH="228600" progId="Equation.3">
                  <p:embed/>
                </p:oleObj>
              </mc:Choice>
              <mc:Fallback>
                <p:oleObj name="Equation" r:id="rId4" imgW="20192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0598" y="1036939"/>
                        <a:ext cx="3667125"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4" name="Object 6"/>
          <p:cNvGraphicFramePr>
            <a:graphicFrameLocks noChangeAspect="1"/>
          </p:cNvGraphicFramePr>
          <p:nvPr>
            <p:extLst>
              <p:ext uri="{D42A27DB-BD31-4B8C-83A1-F6EECF244321}">
                <p14:modId xmlns:p14="http://schemas.microsoft.com/office/powerpoint/2010/main" val="2179398916"/>
              </p:ext>
            </p:extLst>
          </p:nvPr>
        </p:nvGraphicFramePr>
        <p:xfrm>
          <a:off x="2235200" y="2490788"/>
          <a:ext cx="4941888" cy="2678112"/>
        </p:xfrm>
        <a:graphic>
          <a:graphicData uri="http://schemas.openxmlformats.org/presentationml/2006/ole">
            <mc:AlternateContent xmlns:mc="http://schemas.openxmlformats.org/markup-compatibility/2006">
              <mc:Choice xmlns:v="urn:schemas-microsoft-com:vml" Requires="v">
                <p:oleObj spid="_x0000_s553088" name="Equation" r:id="rId6" imgW="2387600" imgH="1295400" progId="Equation.DSMT4">
                  <p:embed/>
                </p:oleObj>
              </mc:Choice>
              <mc:Fallback>
                <p:oleObj name="Equation" r:id="rId6" imgW="2387600" imgH="1295400" progId="Equation.DSMT4">
                  <p:embed/>
                  <p:pic>
                    <p:nvPicPr>
                      <p:cNvPr id="0" name=""/>
                      <p:cNvPicPr>
                        <a:picLocks noChangeAspect="1" noChangeArrowheads="1"/>
                      </p:cNvPicPr>
                      <p:nvPr/>
                    </p:nvPicPr>
                    <p:blipFill>
                      <a:blip r:embed="rId7"/>
                      <a:srcRect/>
                      <a:stretch>
                        <a:fillRect/>
                      </a:stretch>
                    </p:blipFill>
                    <p:spPr bwMode="auto">
                      <a:xfrm>
                        <a:off x="2235200" y="2490788"/>
                        <a:ext cx="4941888" cy="2678112"/>
                      </a:xfrm>
                      <a:prstGeom prst="rect">
                        <a:avLst/>
                      </a:prstGeom>
                      <a:noFill/>
                      <a:extLst/>
                    </p:spPr>
                  </p:pic>
                </p:oleObj>
              </mc:Fallback>
            </mc:AlternateContent>
          </a:graphicData>
        </a:graphic>
      </p:graphicFrame>
      <p:sp>
        <p:nvSpPr>
          <p:cNvPr id="7" name="TextBox 6"/>
          <p:cNvSpPr txBox="1"/>
          <p:nvPr/>
        </p:nvSpPr>
        <p:spPr>
          <a:xfrm>
            <a:off x="6263115" y="1579697"/>
            <a:ext cx="2192925" cy="646331"/>
          </a:xfrm>
          <a:prstGeom prst="rect">
            <a:avLst/>
          </a:prstGeom>
          <a:noFill/>
        </p:spPr>
        <p:txBody>
          <a:bodyPr wrap="square" rtlCol="0">
            <a:spAutoFit/>
          </a:bodyPr>
          <a:lstStyle/>
          <a:p>
            <a:r>
              <a:rPr lang="en-US" sz="1800" dirty="0" smtClean="0">
                <a:solidFill>
                  <a:srgbClr val="C00000"/>
                </a:solidFill>
                <a:latin typeface="+mn-lt"/>
              </a:rPr>
              <a:t>Constant (or very slowly varying)</a:t>
            </a:r>
            <a:endParaRPr lang="en-US" sz="1800" dirty="0" smtClean="0">
              <a:solidFill>
                <a:srgbClr val="C00000"/>
              </a:solidFill>
              <a:latin typeface="+mn-lt"/>
            </a:endParaRPr>
          </a:p>
        </p:txBody>
      </p:sp>
      <p:cxnSp>
        <p:nvCxnSpPr>
          <p:cNvPr id="9" name="Straight Arrow Connector 8"/>
          <p:cNvCxnSpPr>
            <a:stCxn id="7" idx="1"/>
          </p:cNvCxnSpPr>
          <p:nvPr/>
        </p:nvCxnSpPr>
        <p:spPr>
          <a:xfrm flipH="1" flipV="1">
            <a:off x="5728381" y="1472754"/>
            <a:ext cx="534734" cy="43010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40963" y="4311141"/>
            <a:ext cx="4523258" cy="92461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428374" y="5235752"/>
            <a:ext cx="1938539" cy="369332"/>
          </a:xfrm>
          <a:prstGeom prst="rect">
            <a:avLst/>
          </a:prstGeom>
          <a:noFill/>
        </p:spPr>
        <p:txBody>
          <a:bodyPr wrap="square" rtlCol="0">
            <a:spAutoFit/>
          </a:bodyPr>
          <a:lstStyle/>
          <a:p>
            <a:r>
              <a:rPr lang="en-US" sz="1800" dirty="0" smtClean="0">
                <a:solidFill>
                  <a:srgbClr val="C00000"/>
                </a:solidFill>
                <a:latin typeface="+mn-lt"/>
              </a:rPr>
              <a:t>exact</a:t>
            </a:r>
            <a:endParaRPr lang="en-US" sz="1800" dirty="0" smtClean="0">
              <a:solidFill>
                <a:srgbClr val="C00000"/>
              </a:solidFill>
              <a:latin typeface="+mn-lt"/>
            </a:endParaRPr>
          </a:p>
        </p:txBody>
      </p:sp>
    </p:spTree>
    <p:extLst>
      <p:ext uri="{BB962C8B-B14F-4D97-AF65-F5344CB8AC3E}">
        <p14:creationId xmlns:p14="http://schemas.microsoft.com/office/powerpoint/2010/main" val="419287551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Synchrotron </a:t>
            </a:r>
            <a:r>
              <a:rPr lang="en-US" dirty="0" smtClean="0"/>
              <a:t>Motion </a:t>
            </a:r>
            <a:r>
              <a:rPr lang="en-US" dirty="0" smtClean="0"/>
              <a:t>and Synchrotron Tune</a:t>
            </a:r>
            <a:endParaRPr lang="en-US" dirty="0"/>
          </a:p>
        </p:txBody>
      </p:sp>
      <p:sp>
        <p:nvSpPr>
          <p:cNvPr id="3" name="Content Placeholder 2"/>
          <p:cNvSpPr>
            <a:spLocks noGrp="1"/>
          </p:cNvSpPr>
          <p:nvPr>
            <p:ph idx="1"/>
          </p:nvPr>
        </p:nvSpPr>
        <p:spPr>
          <a:xfrm>
            <a:off x="503776" y="690225"/>
            <a:ext cx="8251825" cy="300375"/>
          </a:xfrm>
        </p:spPr>
        <p:txBody>
          <a:bodyPr/>
          <a:lstStyle/>
          <a:p>
            <a:r>
              <a:rPr lang="en-US" sz="1800" dirty="0" smtClean="0"/>
              <a:t>Rewrite this equation as:</a:t>
            </a:r>
            <a:endParaRPr lang="en-US" sz="1800" dirty="0" smtClean="0"/>
          </a:p>
          <a:p>
            <a:pPr marL="0" indent="0">
              <a:buNone/>
            </a:pPr>
            <a:endParaRPr lang="en-US" sz="1800" dirty="0" smtClean="0"/>
          </a:p>
          <a:p>
            <a:endParaRPr lang="en-US" sz="1800" dirty="0" smtClean="0"/>
          </a:p>
          <a:p>
            <a:r>
              <a:rPr lang="en-US" sz="1800" dirty="0" smtClean="0"/>
              <a:t>For </a:t>
            </a:r>
            <a:r>
              <a:rPr lang="en-US" sz="1800" i="1" dirty="0" smtClean="0"/>
              <a:t>small</a:t>
            </a:r>
            <a:r>
              <a:rPr lang="en-US" sz="1800" dirty="0" smtClean="0"/>
              <a:t> oscillations, </a:t>
            </a:r>
          </a:p>
          <a:p>
            <a:endParaRPr lang="en-US" sz="2800" dirty="0" smtClean="0"/>
          </a:p>
          <a:p>
            <a:r>
              <a:rPr lang="en-US" sz="1800" dirty="0" smtClean="0"/>
              <a:t>And we have </a:t>
            </a:r>
          </a:p>
          <a:p>
            <a:endParaRPr lang="en-US" sz="1800" dirty="0" smtClean="0"/>
          </a:p>
          <a:p>
            <a:endParaRPr lang="en-US" sz="1800" dirty="0" smtClean="0"/>
          </a:p>
          <a:p>
            <a:endParaRPr lang="en-US" sz="1800" dirty="0" smtClean="0"/>
          </a:p>
          <a:p>
            <a:r>
              <a:rPr lang="en-US" sz="1800" dirty="0" smtClean="0"/>
              <a:t>This is the equation of a harmonic oscillator with</a:t>
            </a:r>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graphicFrame>
        <p:nvGraphicFramePr>
          <p:cNvPr id="3074" name="Object 2"/>
          <p:cNvGraphicFramePr>
            <a:graphicFrameLocks noChangeAspect="1"/>
          </p:cNvGraphicFramePr>
          <p:nvPr>
            <p:extLst>
              <p:ext uri="{D42A27DB-BD31-4B8C-83A1-F6EECF244321}">
                <p14:modId xmlns:p14="http://schemas.microsoft.com/office/powerpoint/2010/main" val="2286503484"/>
              </p:ext>
            </p:extLst>
          </p:nvPr>
        </p:nvGraphicFramePr>
        <p:xfrm>
          <a:off x="2376069" y="999958"/>
          <a:ext cx="4214562" cy="869569"/>
        </p:xfrm>
        <a:graphic>
          <a:graphicData uri="http://schemas.openxmlformats.org/presentationml/2006/ole">
            <mc:AlternateContent xmlns:mc="http://schemas.openxmlformats.org/markup-compatibility/2006">
              <mc:Choice xmlns:v="urn:schemas-microsoft-com:vml" Requires="v">
                <p:oleObj spid="_x0000_s554284" name="Equation" r:id="rId4" imgW="2336800" imgH="482600" progId="Equation.DSMT4">
                  <p:embed/>
                </p:oleObj>
              </mc:Choice>
              <mc:Fallback>
                <p:oleObj name="Equation" r:id="rId4" imgW="2336800" imgH="482600" progId="Equation.DSMT4">
                  <p:embed/>
                  <p:pic>
                    <p:nvPicPr>
                      <p:cNvPr id="0" name=""/>
                      <p:cNvPicPr>
                        <a:picLocks noChangeAspect="1" noChangeArrowheads="1"/>
                      </p:cNvPicPr>
                      <p:nvPr/>
                    </p:nvPicPr>
                    <p:blipFill>
                      <a:blip r:embed="rId5"/>
                      <a:srcRect/>
                      <a:stretch>
                        <a:fillRect/>
                      </a:stretch>
                    </p:blipFill>
                    <p:spPr bwMode="auto">
                      <a:xfrm>
                        <a:off x="2376069" y="999958"/>
                        <a:ext cx="4214562" cy="869569"/>
                      </a:xfrm>
                      <a:prstGeom prst="rect">
                        <a:avLst/>
                      </a:prstGeom>
                      <a:noFill/>
                      <a:extLst/>
                    </p:spPr>
                  </p:pic>
                </p:oleObj>
              </mc:Fallback>
            </mc:AlternateContent>
          </a:graphicData>
        </a:graphic>
      </p:graphicFrame>
      <p:graphicFrame>
        <p:nvGraphicFramePr>
          <p:cNvPr id="3076" name="Object 4"/>
          <p:cNvGraphicFramePr>
            <a:graphicFrameLocks noChangeAspect="1"/>
          </p:cNvGraphicFramePr>
          <p:nvPr>
            <p:extLst>
              <p:ext uri="{D42A27DB-BD31-4B8C-83A1-F6EECF244321}">
                <p14:modId xmlns:p14="http://schemas.microsoft.com/office/powerpoint/2010/main" val="1909917056"/>
              </p:ext>
            </p:extLst>
          </p:nvPr>
        </p:nvGraphicFramePr>
        <p:xfrm>
          <a:off x="2521008" y="3097541"/>
          <a:ext cx="3975100" cy="915987"/>
        </p:xfrm>
        <a:graphic>
          <a:graphicData uri="http://schemas.openxmlformats.org/presentationml/2006/ole">
            <mc:AlternateContent xmlns:mc="http://schemas.openxmlformats.org/markup-compatibility/2006">
              <mc:Choice xmlns:v="urn:schemas-microsoft-com:vml" Requires="v">
                <p:oleObj spid="_x0000_s554285" name="Equation" r:id="rId6" imgW="2095500" imgH="482600" progId="Equation.DSMT4">
                  <p:embed/>
                </p:oleObj>
              </mc:Choice>
              <mc:Fallback>
                <p:oleObj name="Equation" r:id="rId6" imgW="2095500" imgH="482600" progId="Equation.DSMT4">
                  <p:embed/>
                  <p:pic>
                    <p:nvPicPr>
                      <p:cNvPr id="0" name=""/>
                      <p:cNvPicPr>
                        <a:picLocks noChangeAspect="1" noChangeArrowheads="1"/>
                      </p:cNvPicPr>
                      <p:nvPr/>
                    </p:nvPicPr>
                    <p:blipFill>
                      <a:blip r:embed="rId7"/>
                      <a:srcRect/>
                      <a:stretch>
                        <a:fillRect/>
                      </a:stretch>
                    </p:blipFill>
                    <p:spPr bwMode="auto">
                      <a:xfrm>
                        <a:off x="2521008" y="3097541"/>
                        <a:ext cx="3975100" cy="915987"/>
                      </a:xfrm>
                      <a:prstGeom prst="rect">
                        <a:avLst/>
                      </a:prstGeom>
                      <a:noFill/>
                      <a:extLst/>
                    </p:spPr>
                  </p:pic>
                </p:oleObj>
              </mc:Fallback>
            </mc:AlternateContent>
          </a:graphicData>
        </a:graphic>
      </p:graphicFrame>
      <p:graphicFrame>
        <p:nvGraphicFramePr>
          <p:cNvPr id="3077" name="Object 5"/>
          <p:cNvGraphicFramePr>
            <a:graphicFrameLocks noChangeAspect="1"/>
          </p:cNvGraphicFramePr>
          <p:nvPr>
            <p:extLst>
              <p:ext uri="{D42A27DB-BD31-4B8C-83A1-F6EECF244321}">
                <p14:modId xmlns:p14="http://schemas.microsoft.com/office/powerpoint/2010/main" val="2084577979"/>
              </p:ext>
            </p:extLst>
          </p:nvPr>
        </p:nvGraphicFramePr>
        <p:xfrm>
          <a:off x="1055688" y="4541504"/>
          <a:ext cx="7105650" cy="992187"/>
        </p:xfrm>
        <a:graphic>
          <a:graphicData uri="http://schemas.openxmlformats.org/presentationml/2006/ole">
            <mc:AlternateContent xmlns:mc="http://schemas.openxmlformats.org/markup-compatibility/2006">
              <mc:Choice xmlns:v="urn:schemas-microsoft-com:vml" Requires="v">
                <p:oleObj spid="_x0000_s554286" name="Equation" r:id="rId8" imgW="3365500" imgH="469900" progId="Equation.DSMT4">
                  <p:embed/>
                </p:oleObj>
              </mc:Choice>
              <mc:Fallback>
                <p:oleObj name="Equation" r:id="rId8" imgW="3365500" imgH="469900" progId="Equation.DSMT4">
                  <p:embed/>
                  <p:pic>
                    <p:nvPicPr>
                      <p:cNvPr id="0" name=""/>
                      <p:cNvPicPr>
                        <a:picLocks noChangeAspect="1" noChangeArrowheads="1"/>
                      </p:cNvPicPr>
                      <p:nvPr/>
                    </p:nvPicPr>
                    <p:blipFill>
                      <a:blip r:embed="rId9"/>
                      <a:srcRect/>
                      <a:stretch>
                        <a:fillRect/>
                      </a:stretch>
                    </p:blipFill>
                    <p:spPr bwMode="auto">
                      <a:xfrm>
                        <a:off x="1055688" y="4541504"/>
                        <a:ext cx="7105650" cy="992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533400" y="5791200"/>
            <a:ext cx="2438400" cy="646331"/>
          </a:xfrm>
          <a:prstGeom prst="rect">
            <a:avLst/>
          </a:prstGeom>
          <a:noFill/>
        </p:spPr>
        <p:txBody>
          <a:bodyPr wrap="square" rtlCol="0">
            <a:spAutoFit/>
          </a:bodyPr>
          <a:lstStyle/>
          <a:p>
            <a:r>
              <a:rPr lang="en-US" sz="1800" dirty="0" smtClean="0">
                <a:solidFill>
                  <a:srgbClr val="C00000"/>
                </a:solidFill>
                <a:latin typeface="+mn-lt"/>
              </a:rPr>
              <a:t>Angular frequency </a:t>
            </a:r>
            <a:r>
              <a:rPr lang="en-US" sz="1800" dirty="0" err="1" smtClean="0">
                <a:solidFill>
                  <a:srgbClr val="C00000"/>
                </a:solidFill>
                <a:latin typeface="+mn-lt"/>
              </a:rPr>
              <a:t>wrt</a:t>
            </a:r>
            <a:r>
              <a:rPr lang="en-US" sz="1800" dirty="0" smtClean="0">
                <a:solidFill>
                  <a:srgbClr val="C00000"/>
                </a:solidFill>
                <a:latin typeface="+mn-lt"/>
              </a:rPr>
              <a:t> </a:t>
            </a:r>
            <a:r>
              <a:rPr lang="en-US" sz="1800" i="1" dirty="0" smtClean="0">
                <a:solidFill>
                  <a:srgbClr val="C00000"/>
                </a:solidFill>
                <a:latin typeface="+mn-lt"/>
              </a:rPr>
              <a:t>turn </a:t>
            </a:r>
            <a:r>
              <a:rPr lang="en-US" sz="1800" dirty="0" smtClean="0">
                <a:solidFill>
                  <a:srgbClr val="C00000"/>
                </a:solidFill>
                <a:latin typeface="+mn-lt"/>
              </a:rPr>
              <a:t>(not time)</a:t>
            </a:r>
          </a:p>
        </p:txBody>
      </p:sp>
      <p:cxnSp>
        <p:nvCxnSpPr>
          <p:cNvPr id="13" name="Straight Arrow Connector 12"/>
          <p:cNvCxnSpPr/>
          <p:nvPr/>
        </p:nvCxnSpPr>
        <p:spPr>
          <a:xfrm flipV="1">
            <a:off x="990600" y="5280526"/>
            <a:ext cx="185821" cy="5106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28695" y="5867400"/>
            <a:ext cx="4114800" cy="646331"/>
          </a:xfrm>
          <a:prstGeom prst="rect">
            <a:avLst/>
          </a:prstGeom>
          <a:noFill/>
        </p:spPr>
        <p:txBody>
          <a:bodyPr wrap="square" rtlCol="0">
            <a:spAutoFit/>
          </a:bodyPr>
          <a:lstStyle/>
          <a:p>
            <a:r>
              <a:rPr lang="en-US" sz="1800" dirty="0" smtClean="0">
                <a:solidFill>
                  <a:srgbClr val="C00000"/>
                </a:solidFill>
                <a:latin typeface="+mn-lt"/>
              </a:rPr>
              <a:t>“synchrotron tune” = number of oscillations per turn (usually &lt;&lt;1)</a:t>
            </a:r>
          </a:p>
        </p:txBody>
      </p:sp>
      <p:cxnSp>
        <p:nvCxnSpPr>
          <p:cNvPr id="15" name="Straight Arrow Connector 14"/>
          <p:cNvCxnSpPr/>
          <p:nvPr/>
        </p:nvCxnSpPr>
        <p:spPr>
          <a:xfrm flipH="1" flipV="1">
            <a:off x="4879474" y="5370095"/>
            <a:ext cx="304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2034880269"/>
              </p:ext>
            </p:extLst>
          </p:nvPr>
        </p:nvGraphicFramePr>
        <p:xfrm>
          <a:off x="5130800" y="3429000"/>
          <a:ext cx="114300" cy="165100"/>
        </p:xfrm>
        <a:graphic>
          <a:graphicData uri="http://schemas.openxmlformats.org/presentationml/2006/ole">
            <mc:AlternateContent xmlns:mc="http://schemas.openxmlformats.org/markup-compatibility/2006">
              <mc:Choice xmlns:v="urn:schemas-microsoft-com:vml" Requires="v">
                <p:oleObj spid="_x0000_s554287" name="Equation" r:id="rId10" imgW="114300" imgH="165100" progId="Equation.DSMT4">
                  <p:embed/>
                </p:oleObj>
              </mc:Choice>
              <mc:Fallback>
                <p:oleObj name="Equation" r:id="rId10" imgW="114300" imgH="165100" progId="Equation.DSMT4">
                  <p:embed/>
                  <p:pic>
                    <p:nvPicPr>
                      <p:cNvPr id="0" name=""/>
                      <p:cNvPicPr/>
                      <p:nvPr/>
                    </p:nvPicPr>
                    <p:blipFill>
                      <a:blip r:embed="rId11"/>
                      <a:stretch>
                        <a:fillRect/>
                      </a:stretch>
                    </p:blipFill>
                    <p:spPr>
                      <a:xfrm>
                        <a:off x="5130800" y="3429000"/>
                        <a:ext cx="114300" cy="165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59111305"/>
              </p:ext>
            </p:extLst>
          </p:nvPr>
        </p:nvGraphicFramePr>
        <p:xfrm>
          <a:off x="5130800" y="3429000"/>
          <a:ext cx="114300" cy="165100"/>
        </p:xfrm>
        <a:graphic>
          <a:graphicData uri="http://schemas.openxmlformats.org/presentationml/2006/ole">
            <mc:AlternateContent xmlns:mc="http://schemas.openxmlformats.org/markup-compatibility/2006">
              <mc:Choice xmlns:v="urn:schemas-microsoft-com:vml" Requires="v">
                <p:oleObj spid="_x0000_s554288" name="Equation" r:id="rId12" imgW="114300" imgH="165100" progId="Equation.DSMT4">
                  <p:embed/>
                </p:oleObj>
              </mc:Choice>
              <mc:Fallback>
                <p:oleObj name="Equation" r:id="rId12" imgW="114300" imgH="165100" progId="Equation.DSMT4">
                  <p:embed/>
                  <p:pic>
                    <p:nvPicPr>
                      <p:cNvPr id="0" name=""/>
                      <p:cNvPicPr/>
                      <p:nvPr/>
                    </p:nvPicPr>
                    <p:blipFill>
                      <a:blip r:embed="rId11"/>
                      <a:stretch>
                        <a:fillRect/>
                      </a:stretch>
                    </p:blipFill>
                    <p:spPr>
                      <a:xfrm>
                        <a:off x="5130800" y="3429000"/>
                        <a:ext cx="114300" cy="165100"/>
                      </a:xfrm>
                      <a:prstGeom prst="rect">
                        <a:avLst/>
                      </a:prstGeom>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1856437485"/>
              </p:ext>
            </p:extLst>
          </p:nvPr>
        </p:nvGraphicFramePr>
        <p:xfrm>
          <a:off x="1622511" y="1875084"/>
          <a:ext cx="6153150" cy="1095375"/>
        </p:xfrm>
        <a:graphic>
          <a:graphicData uri="http://schemas.openxmlformats.org/presentationml/2006/ole">
            <mc:AlternateContent xmlns:mc="http://schemas.openxmlformats.org/markup-compatibility/2006">
              <mc:Choice xmlns:v="urn:schemas-microsoft-com:vml" Requires="v">
                <p:oleObj spid="_x0000_s554289" name="Equation" r:id="rId13" imgW="2781300" imgH="495300" progId="Equation.DSMT4">
                  <p:embed/>
                </p:oleObj>
              </mc:Choice>
              <mc:Fallback>
                <p:oleObj name="Equation" r:id="rId13" imgW="2781300" imgH="495300" progId="Equation.DSMT4">
                  <p:embed/>
                  <p:pic>
                    <p:nvPicPr>
                      <p:cNvPr id="0" name=""/>
                      <p:cNvPicPr>
                        <a:picLocks noChangeAspect="1" noChangeArrowheads="1"/>
                      </p:cNvPicPr>
                      <p:nvPr/>
                    </p:nvPicPr>
                    <p:blipFill>
                      <a:blip r:embed="rId14"/>
                      <a:srcRect/>
                      <a:stretch>
                        <a:fillRect/>
                      </a:stretch>
                    </p:blipFill>
                    <p:spPr bwMode="auto">
                      <a:xfrm>
                        <a:off x="1622511" y="1875084"/>
                        <a:ext cx="6153150" cy="109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199492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Longitudinal </a:t>
            </a:r>
            <a:r>
              <a:rPr lang="en-US" dirty="0" smtClean="0"/>
              <a:t>Phase </a:t>
            </a:r>
            <a:r>
              <a:rPr lang="en-US" dirty="0" smtClean="0"/>
              <a:t>Space and </a:t>
            </a:r>
            <a:r>
              <a:rPr lang="en-US" dirty="0" err="1" smtClean="0"/>
              <a:t>Emittance</a:t>
            </a:r>
            <a:endParaRPr lang="en-US" dirty="0"/>
          </a:p>
        </p:txBody>
      </p:sp>
      <p:sp>
        <p:nvSpPr>
          <p:cNvPr id="3" name="Content Placeholder 2"/>
          <p:cNvSpPr>
            <a:spLocks noGrp="1"/>
          </p:cNvSpPr>
          <p:nvPr>
            <p:ph idx="1"/>
          </p:nvPr>
        </p:nvSpPr>
        <p:spPr>
          <a:xfrm>
            <a:off x="503777" y="690225"/>
            <a:ext cx="8183024" cy="681375"/>
          </a:xfrm>
        </p:spPr>
        <p:txBody>
          <a:bodyPr/>
          <a:lstStyle/>
          <a:p>
            <a:r>
              <a:rPr lang="en-US" sz="1800" dirty="0" smtClean="0"/>
              <a:t>We want to write things in terms of time and energy.  We have can write the longitudinal equations of motion as</a:t>
            </a:r>
          </a:p>
          <a:p>
            <a:endParaRPr lang="en-US" sz="1800" dirty="0" smtClean="0"/>
          </a:p>
          <a:p>
            <a:endParaRPr lang="en-US" sz="1800" dirty="0" smtClean="0"/>
          </a:p>
          <a:p>
            <a:endParaRPr lang="en-US" sz="1000" dirty="0" smtClean="0"/>
          </a:p>
          <a:p>
            <a:endParaRPr lang="en-US" sz="1050" dirty="0" smtClean="0"/>
          </a:p>
          <a:p>
            <a:pPr>
              <a:buNone/>
            </a:pPr>
            <a:endParaRPr lang="en-US" sz="1800" dirty="0" smtClean="0"/>
          </a:p>
          <a:p>
            <a:r>
              <a:rPr lang="en-US" sz="1800" dirty="0" smtClean="0"/>
              <a:t>Following our procedure for longitudinal motion, we want to write this in form:</a:t>
            </a:r>
          </a:p>
          <a:p>
            <a:endParaRPr lang="en-US" sz="1800" dirty="0"/>
          </a:p>
          <a:p>
            <a:endParaRPr lang="en-US" sz="1800" dirty="0" smtClean="0"/>
          </a:p>
          <a:p>
            <a:endParaRPr lang="en-US" sz="1200" dirty="0"/>
          </a:p>
          <a:p>
            <a:endParaRPr lang="en-US" sz="1800" dirty="0" smtClean="0"/>
          </a:p>
          <a:p>
            <a:endParaRPr lang="en-US" sz="1800" dirty="0"/>
          </a:p>
          <a:p>
            <a:endParaRPr lang="en-US" sz="1800" dirty="0" smtClean="0"/>
          </a:p>
          <a:p>
            <a:r>
              <a:rPr lang="en-US" sz="1800" dirty="0" smtClean="0"/>
              <a:t>Taking the derivative </a:t>
            </a:r>
            <a:r>
              <a:rPr lang="en-US" sz="1800" dirty="0" err="1" smtClean="0"/>
              <a:t>wrt</a:t>
            </a:r>
            <a:r>
              <a:rPr lang="en-US" sz="1800" dirty="0" smtClean="0"/>
              <a:t> </a:t>
            </a:r>
            <a:r>
              <a:rPr lang="en-US" sz="1800" i="1" dirty="0" smtClean="0"/>
              <a:t>n</a:t>
            </a:r>
            <a:r>
              <a:rPr lang="en-US" sz="1800" dirty="0" smtClean="0"/>
              <a:t> and substituting for </a:t>
            </a:r>
            <a:r>
              <a:rPr lang="en-US" sz="1800" dirty="0" smtClean="0">
                <a:latin typeface="Symbol" charset="2"/>
                <a:cs typeface="Symbol" charset="2"/>
              </a:rPr>
              <a:t>D</a:t>
            </a:r>
            <a:r>
              <a:rPr lang="en-US" sz="1800" i="1" dirty="0" smtClean="0"/>
              <a:t>E</a:t>
            </a:r>
            <a:r>
              <a:rPr lang="en-US" sz="1800" dirty="0" smtClean="0"/>
              <a:t> gives us</a:t>
            </a:r>
          </a:p>
          <a:p>
            <a:pPr marL="0" indent="0">
              <a:buNone/>
            </a:pP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graphicFrame>
        <p:nvGraphicFramePr>
          <p:cNvPr id="6146" name="Object 2"/>
          <p:cNvGraphicFramePr>
            <a:graphicFrameLocks noChangeAspect="1"/>
          </p:cNvGraphicFramePr>
          <p:nvPr>
            <p:extLst>
              <p:ext uri="{D42A27DB-BD31-4B8C-83A1-F6EECF244321}">
                <p14:modId xmlns:p14="http://schemas.microsoft.com/office/powerpoint/2010/main" val="3622660212"/>
              </p:ext>
            </p:extLst>
          </p:nvPr>
        </p:nvGraphicFramePr>
        <p:xfrm>
          <a:off x="2932540" y="1269892"/>
          <a:ext cx="3618385" cy="1594166"/>
        </p:xfrm>
        <a:graphic>
          <a:graphicData uri="http://schemas.openxmlformats.org/presentationml/2006/ole">
            <mc:AlternateContent xmlns:mc="http://schemas.openxmlformats.org/markup-compatibility/2006">
              <mc:Choice xmlns:v="urn:schemas-microsoft-com:vml" Requires="v">
                <p:oleObj spid="_x0000_s555165" name="Equation" r:id="rId4" imgW="2184400" imgH="914400" progId="Equation.DSMT4">
                  <p:embed/>
                </p:oleObj>
              </mc:Choice>
              <mc:Fallback>
                <p:oleObj name="Equation" r:id="rId4" imgW="2184400" imgH="914400" progId="Equation.DSMT4">
                  <p:embed/>
                  <p:pic>
                    <p:nvPicPr>
                      <p:cNvPr id="0" name=""/>
                      <p:cNvPicPr>
                        <a:picLocks noChangeAspect="1" noChangeArrowheads="1"/>
                      </p:cNvPicPr>
                      <p:nvPr/>
                    </p:nvPicPr>
                    <p:blipFill>
                      <a:blip r:embed="rId5"/>
                      <a:srcRect/>
                      <a:stretch>
                        <a:fillRect/>
                      </a:stretch>
                    </p:blipFill>
                    <p:spPr bwMode="auto">
                      <a:xfrm>
                        <a:off x="2932540" y="1269892"/>
                        <a:ext cx="3618385" cy="1594166"/>
                      </a:xfrm>
                      <a:prstGeom prst="rect">
                        <a:avLst/>
                      </a:prstGeom>
                      <a:noFill/>
                      <a:ln>
                        <a:noFill/>
                      </a:ln>
                      <a:effectLst/>
                      <a:extLst/>
                    </p:spPr>
                  </p:pic>
                </p:oleObj>
              </mc:Fallback>
            </mc:AlternateContent>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val="560222482"/>
              </p:ext>
            </p:extLst>
          </p:nvPr>
        </p:nvGraphicFramePr>
        <p:xfrm>
          <a:off x="2138667" y="4771829"/>
          <a:ext cx="5086350" cy="735012"/>
        </p:xfrm>
        <a:graphic>
          <a:graphicData uri="http://schemas.openxmlformats.org/presentationml/2006/ole">
            <mc:AlternateContent xmlns:mc="http://schemas.openxmlformats.org/markup-compatibility/2006">
              <mc:Choice xmlns:v="urn:schemas-microsoft-com:vml" Requires="v">
                <p:oleObj spid="_x0000_s555166" name="Equation" r:id="rId6" imgW="3149600" imgH="431800" progId="Equation.DSMT4">
                  <p:embed/>
                </p:oleObj>
              </mc:Choice>
              <mc:Fallback>
                <p:oleObj name="Equation" r:id="rId6" imgW="3149600" imgH="431800" progId="Equation.DSMT4">
                  <p:embed/>
                  <p:pic>
                    <p:nvPicPr>
                      <p:cNvPr id="0" name=""/>
                      <p:cNvPicPr>
                        <a:picLocks noChangeAspect="1" noChangeArrowheads="1"/>
                      </p:cNvPicPr>
                      <p:nvPr/>
                    </p:nvPicPr>
                    <p:blipFill>
                      <a:blip r:embed="rId7"/>
                      <a:srcRect/>
                      <a:stretch>
                        <a:fillRect/>
                      </a:stretch>
                    </p:blipFill>
                    <p:spPr bwMode="auto">
                      <a:xfrm>
                        <a:off x="2138667" y="4771829"/>
                        <a:ext cx="5086350" cy="735012"/>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964123835"/>
              </p:ext>
            </p:extLst>
          </p:nvPr>
        </p:nvGraphicFramePr>
        <p:xfrm>
          <a:off x="1978157" y="3266472"/>
          <a:ext cx="4817872" cy="1435111"/>
        </p:xfrm>
        <a:graphic>
          <a:graphicData uri="http://schemas.openxmlformats.org/presentationml/2006/ole">
            <mc:AlternateContent xmlns:mc="http://schemas.openxmlformats.org/markup-compatibility/2006">
              <mc:Choice xmlns:v="urn:schemas-microsoft-com:vml" Requires="v">
                <p:oleObj spid="_x0000_s555167" name="Equation" r:id="rId8" imgW="2984500" imgH="889000" progId="Equation.DSMT4">
                  <p:embed/>
                </p:oleObj>
              </mc:Choice>
              <mc:Fallback>
                <p:oleObj name="Equation" r:id="rId8" imgW="2984500" imgH="889000" progId="Equation.DSMT4">
                  <p:embed/>
                  <p:pic>
                    <p:nvPicPr>
                      <p:cNvPr id="0" name=""/>
                      <p:cNvPicPr/>
                      <p:nvPr/>
                    </p:nvPicPr>
                    <p:blipFill>
                      <a:blip r:embed="rId9"/>
                      <a:stretch>
                        <a:fillRect/>
                      </a:stretch>
                    </p:blipFill>
                    <p:spPr>
                      <a:xfrm>
                        <a:off x="1978157" y="3266472"/>
                        <a:ext cx="4817872" cy="1435111"/>
                      </a:xfrm>
                      <a:prstGeom prst="rect">
                        <a:avLst/>
                      </a:prstGeom>
                    </p:spPr>
                  </p:pic>
                </p:oleObj>
              </mc:Fallback>
            </mc:AlternateContent>
          </a:graphicData>
        </a:graphic>
      </p:graphicFrame>
      <p:sp>
        <p:nvSpPr>
          <p:cNvPr id="8" name="Rectangle 7"/>
          <p:cNvSpPr/>
          <p:nvPr/>
        </p:nvSpPr>
        <p:spPr>
          <a:xfrm>
            <a:off x="2016527" y="4834716"/>
            <a:ext cx="5314271" cy="61269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913530208"/>
              </p:ext>
            </p:extLst>
          </p:nvPr>
        </p:nvGraphicFramePr>
        <p:xfrm>
          <a:off x="814813" y="5853255"/>
          <a:ext cx="6023636" cy="630165"/>
        </p:xfrm>
        <a:graphic>
          <a:graphicData uri="http://schemas.openxmlformats.org/presentationml/2006/ole">
            <mc:AlternateContent xmlns:mc="http://schemas.openxmlformats.org/markup-compatibility/2006">
              <mc:Choice xmlns:v="urn:schemas-microsoft-com:vml" Requires="v">
                <p:oleObj spid="_x0000_s555168" name="Equation" r:id="rId10" imgW="4127500" imgH="431800" progId="Equation.DSMT4">
                  <p:embed/>
                </p:oleObj>
              </mc:Choice>
              <mc:Fallback>
                <p:oleObj name="Equation" r:id="rId10" imgW="4127500" imgH="431800" progId="Equation.DSMT4">
                  <p:embed/>
                  <p:pic>
                    <p:nvPicPr>
                      <p:cNvPr id="0" name=""/>
                      <p:cNvPicPr/>
                      <p:nvPr/>
                    </p:nvPicPr>
                    <p:blipFill>
                      <a:blip r:embed="rId11"/>
                      <a:stretch>
                        <a:fillRect/>
                      </a:stretch>
                    </p:blipFill>
                    <p:spPr>
                      <a:xfrm>
                        <a:off x="814813" y="5853255"/>
                        <a:ext cx="6023636" cy="630165"/>
                      </a:xfrm>
                      <a:prstGeom prst="rect">
                        <a:avLst/>
                      </a:prstGeom>
                    </p:spPr>
                  </p:pic>
                </p:oleObj>
              </mc:Fallback>
            </mc:AlternateContent>
          </a:graphicData>
        </a:graphic>
      </p:graphicFrame>
      <p:sp>
        <p:nvSpPr>
          <p:cNvPr id="13" name="Rectangle 12"/>
          <p:cNvSpPr/>
          <p:nvPr/>
        </p:nvSpPr>
        <p:spPr>
          <a:xfrm>
            <a:off x="776298" y="5856028"/>
            <a:ext cx="6164563" cy="61269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65505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0"/>
            <a:ext cx="8458200" cy="533400"/>
          </a:xfrm>
        </p:spPr>
        <p:txBody>
          <a:bodyPr/>
          <a:lstStyle/>
          <a:p>
            <a:r>
              <a:rPr lang="en-US" sz="1800" dirty="0" smtClean="0"/>
              <a:t>So we can write</a:t>
            </a:r>
          </a:p>
          <a:p>
            <a:endParaRPr lang="en-US" sz="1800" dirty="0" smtClean="0"/>
          </a:p>
          <a:p>
            <a:endParaRPr lang="en-US" sz="1800" dirty="0" smtClean="0"/>
          </a:p>
          <a:p>
            <a:endParaRPr lang="en-US" sz="1800" dirty="0" smtClean="0"/>
          </a:p>
          <a:p>
            <a:endParaRPr lang="en-US" sz="1800" dirty="0" smtClean="0"/>
          </a:p>
          <a:p>
            <a:endParaRPr lang="en-US" dirty="0" smtClean="0"/>
          </a:p>
          <a:p>
            <a:r>
              <a:rPr lang="en-US" sz="1800" dirty="0" smtClean="0"/>
              <a:t>Wait! We’ve seen this before.  This looks just like our equation for </a:t>
            </a:r>
            <a:br>
              <a:rPr lang="en-US" sz="1800" dirty="0" smtClean="0"/>
            </a:br>
            <a:r>
              <a:rPr lang="en-US" sz="1800" dirty="0" smtClean="0"/>
              <a:t>longitudinal motion, but </a:t>
            </a:r>
            <a:r>
              <a:rPr lang="en-US" sz="1800" dirty="0" smtClean="0"/>
              <a:t>with α=0, so we immediately write</a:t>
            </a:r>
          </a:p>
          <a:p>
            <a:endParaRPr lang="en-US" sz="1800" dirty="0" smtClean="0"/>
          </a:p>
          <a:p>
            <a:endParaRPr lang="en-US" sz="1800" dirty="0" smtClean="0"/>
          </a:p>
          <a:p>
            <a:endParaRPr lang="en-US" sz="1800" dirty="0" smtClean="0"/>
          </a:p>
          <a:p>
            <a:endParaRPr lang="en-US" sz="1800" dirty="0" smtClean="0"/>
          </a:p>
          <a:p>
            <a:r>
              <a:rPr lang="en-US" sz="1800" dirty="0" smtClean="0"/>
              <a:t>Where</a:t>
            </a:r>
          </a:p>
          <a:p>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fr-FR" smtClean="0"/>
              <a:t>E. Prebys -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graphicFrame>
        <p:nvGraphicFramePr>
          <p:cNvPr id="7170" name="Object 2"/>
          <p:cNvGraphicFramePr>
            <a:graphicFrameLocks noChangeAspect="1"/>
          </p:cNvGraphicFramePr>
          <p:nvPr>
            <p:extLst>
              <p:ext uri="{D42A27DB-BD31-4B8C-83A1-F6EECF244321}">
                <p14:modId xmlns:p14="http://schemas.microsoft.com/office/powerpoint/2010/main" val="458946446"/>
              </p:ext>
            </p:extLst>
          </p:nvPr>
        </p:nvGraphicFramePr>
        <p:xfrm>
          <a:off x="461963" y="322263"/>
          <a:ext cx="8221662" cy="1857375"/>
        </p:xfrm>
        <a:graphic>
          <a:graphicData uri="http://schemas.openxmlformats.org/presentationml/2006/ole">
            <mc:AlternateContent xmlns:mc="http://schemas.openxmlformats.org/markup-compatibility/2006">
              <mc:Choice xmlns:v="urn:schemas-microsoft-com:vml" Requires="v">
                <p:oleObj spid="_x0000_s556225" name="Equation" r:id="rId3" imgW="4673600" imgH="1003300" progId="Equation.DSMT4">
                  <p:embed/>
                </p:oleObj>
              </mc:Choice>
              <mc:Fallback>
                <p:oleObj name="Equation" r:id="rId3" imgW="4673600" imgH="1003300" progId="Equation.DSMT4">
                  <p:embed/>
                  <p:pic>
                    <p:nvPicPr>
                      <p:cNvPr id="0" name=""/>
                      <p:cNvPicPr>
                        <a:picLocks noChangeAspect="1" noChangeArrowheads="1"/>
                      </p:cNvPicPr>
                      <p:nvPr/>
                    </p:nvPicPr>
                    <p:blipFill>
                      <a:blip r:embed="rId4"/>
                      <a:srcRect/>
                      <a:stretch>
                        <a:fillRect/>
                      </a:stretch>
                    </p:blipFill>
                    <p:spPr bwMode="auto">
                      <a:xfrm>
                        <a:off x="461963" y="322263"/>
                        <a:ext cx="8221662" cy="1857375"/>
                      </a:xfrm>
                      <a:prstGeom prst="rect">
                        <a:avLst/>
                      </a:prstGeom>
                      <a:noFill/>
                      <a:ln>
                        <a:noFill/>
                      </a:ln>
                      <a:effectLst/>
                      <a:extLst/>
                    </p:spPr>
                  </p:pic>
                </p:oleObj>
              </mc:Fallback>
            </mc:AlternateContent>
          </a:graphicData>
        </a:graphic>
      </p:graphicFrame>
      <p:graphicFrame>
        <p:nvGraphicFramePr>
          <p:cNvPr id="7171" name="Object 3"/>
          <p:cNvGraphicFramePr>
            <a:graphicFrameLocks noChangeAspect="1"/>
          </p:cNvGraphicFramePr>
          <p:nvPr>
            <p:extLst>
              <p:ext uri="{D42A27DB-BD31-4B8C-83A1-F6EECF244321}">
                <p14:modId xmlns:p14="http://schemas.microsoft.com/office/powerpoint/2010/main" val="3137520372"/>
              </p:ext>
            </p:extLst>
          </p:nvPr>
        </p:nvGraphicFramePr>
        <p:xfrm>
          <a:off x="1499102" y="2970964"/>
          <a:ext cx="6126163" cy="984250"/>
        </p:xfrm>
        <a:graphic>
          <a:graphicData uri="http://schemas.openxmlformats.org/presentationml/2006/ole">
            <mc:AlternateContent xmlns:mc="http://schemas.openxmlformats.org/markup-compatibility/2006">
              <mc:Choice xmlns:v="urn:schemas-microsoft-com:vml" Requires="v">
                <p:oleObj spid="_x0000_s556226" name="Equation" r:id="rId5" imgW="3162240" imgH="482400" progId="Equation.3">
                  <p:embed/>
                </p:oleObj>
              </mc:Choice>
              <mc:Fallback>
                <p:oleObj name="Equation" r:id="rId5" imgW="316224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9102" y="2970964"/>
                        <a:ext cx="6126163"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3" name="Object 5"/>
          <p:cNvGraphicFramePr>
            <a:graphicFrameLocks noChangeAspect="1"/>
          </p:cNvGraphicFramePr>
          <p:nvPr/>
        </p:nvGraphicFramePr>
        <p:xfrm>
          <a:off x="1081088" y="4897866"/>
          <a:ext cx="5642985" cy="969533"/>
        </p:xfrm>
        <a:graphic>
          <a:graphicData uri="http://schemas.openxmlformats.org/presentationml/2006/ole">
            <mc:AlternateContent xmlns:mc="http://schemas.openxmlformats.org/markup-compatibility/2006">
              <mc:Choice xmlns:v="urn:schemas-microsoft-com:vml" Requires="v">
                <p:oleObj spid="_x0000_s556227" name="Equation" r:id="rId7" imgW="3035160" imgH="495000" progId="Equation.3">
                  <p:embed/>
                </p:oleObj>
              </mc:Choice>
              <mc:Fallback>
                <p:oleObj name="Equation" r:id="rId7" imgW="3035160" imgH="495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1088" y="4897866"/>
                        <a:ext cx="5642985" cy="969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4" name="Object 6"/>
          <p:cNvGraphicFramePr>
            <a:graphicFrameLocks noChangeAspect="1"/>
          </p:cNvGraphicFramePr>
          <p:nvPr/>
        </p:nvGraphicFramePr>
        <p:xfrm>
          <a:off x="7067550" y="4271240"/>
          <a:ext cx="1714500" cy="495300"/>
        </p:xfrm>
        <a:graphic>
          <a:graphicData uri="http://schemas.openxmlformats.org/presentationml/2006/ole">
            <mc:AlternateContent xmlns:mc="http://schemas.openxmlformats.org/markup-compatibility/2006">
              <mc:Choice xmlns:v="urn:schemas-microsoft-com:vml" Requires="v">
                <p:oleObj spid="_x0000_s556228" name="Equation" r:id="rId9" imgW="1714320" imgH="495000" progId="Equation.DSMT4">
                  <p:embed/>
                </p:oleObj>
              </mc:Choice>
              <mc:Fallback>
                <p:oleObj name="Equation" r:id="rId9" imgW="1714320" imgH="495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7550" y="4271240"/>
                        <a:ext cx="1714500" cy="495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11" name="Straight Arrow Connector 10"/>
          <p:cNvCxnSpPr/>
          <p:nvPr/>
        </p:nvCxnSpPr>
        <p:spPr>
          <a:xfrm flipH="1">
            <a:off x="5892801" y="4636655"/>
            <a:ext cx="1099126" cy="341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12757" y="5970985"/>
            <a:ext cx="1459475" cy="369332"/>
          </a:xfrm>
          <a:prstGeom prst="rect">
            <a:avLst/>
          </a:prstGeom>
          <a:noFill/>
        </p:spPr>
        <p:txBody>
          <a:bodyPr wrap="square" rtlCol="0">
            <a:spAutoFit/>
          </a:bodyPr>
          <a:lstStyle/>
          <a:p>
            <a:pPr algn="ctr"/>
            <a:r>
              <a:rPr lang="en-US" sz="1800" dirty="0" smtClean="0">
                <a:solidFill>
                  <a:srgbClr val="C00000"/>
                </a:solidFill>
                <a:latin typeface="+mn-lt"/>
              </a:rPr>
              <a:t>Units: s/</a:t>
            </a:r>
            <a:r>
              <a:rPr lang="en-US" sz="1800" dirty="0" err="1" smtClean="0">
                <a:solidFill>
                  <a:srgbClr val="C00000"/>
                </a:solidFill>
                <a:latin typeface="+mn-lt"/>
              </a:rPr>
              <a:t>eV</a:t>
            </a:r>
            <a:endParaRPr lang="en-US" sz="1800" dirty="0" smtClean="0">
              <a:solidFill>
                <a:srgbClr val="C00000"/>
              </a:solidFill>
              <a:latin typeface="+mn-lt"/>
            </a:endParaRPr>
          </a:p>
        </p:txBody>
      </p:sp>
      <p:cxnSp>
        <p:nvCxnSpPr>
          <p:cNvPr id="8" name="Straight Arrow Connector 7"/>
          <p:cNvCxnSpPr/>
          <p:nvPr/>
        </p:nvCxnSpPr>
        <p:spPr>
          <a:xfrm flipV="1">
            <a:off x="1192090" y="5603369"/>
            <a:ext cx="0" cy="32305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43851" y="5956287"/>
            <a:ext cx="1459475" cy="369332"/>
          </a:xfrm>
          <a:prstGeom prst="rect">
            <a:avLst/>
          </a:prstGeom>
          <a:noFill/>
        </p:spPr>
        <p:txBody>
          <a:bodyPr wrap="square" rtlCol="0">
            <a:spAutoFit/>
          </a:bodyPr>
          <a:lstStyle/>
          <a:p>
            <a:pPr algn="ctr"/>
            <a:r>
              <a:rPr lang="en-US" sz="1800" dirty="0" smtClean="0">
                <a:solidFill>
                  <a:srgbClr val="C00000"/>
                </a:solidFill>
                <a:latin typeface="+mn-lt"/>
              </a:rPr>
              <a:t>Units: </a:t>
            </a:r>
            <a:r>
              <a:rPr lang="en-US" sz="1800" dirty="0" err="1" smtClean="0">
                <a:solidFill>
                  <a:srgbClr val="C00000"/>
                </a:solidFill>
                <a:latin typeface="+mn-lt"/>
              </a:rPr>
              <a:t>eV</a:t>
            </a:r>
            <a:r>
              <a:rPr lang="en-US" sz="1800" dirty="0" smtClean="0">
                <a:solidFill>
                  <a:srgbClr val="C00000"/>
                </a:solidFill>
                <a:latin typeface="+mn-lt"/>
              </a:rPr>
              <a:t>/s</a:t>
            </a:r>
            <a:endParaRPr lang="en-US" sz="1800" dirty="0" smtClean="0">
              <a:solidFill>
                <a:srgbClr val="C00000"/>
              </a:solidFill>
              <a:latin typeface="+mn-lt"/>
            </a:endParaRPr>
          </a:p>
        </p:txBody>
      </p:sp>
      <p:cxnSp>
        <p:nvCxnSpPr>
          <p:cNvPr id="15" name="Straight Arrow Connector 14"/>
          <p:cNvCxnSpPr/>
          <p:nvPr/>
        </p:nvCxnSpPr>
        <p:spPr>
          <a:xfrm flipV="1">
            <a:off x="5823184" y="5588671"/>
            <a:ext cx="0" cy="32305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269615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Custom 1">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0000"/>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spDef>
      <a:spPr>
        <a:noFill/>
        <a:ln w="127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FF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800" dirty="0" smtClean="0">
            <a:solidFill>
              <a:srgbClr val="C00000"/>
            </a:solidFill>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quantum_universe_RMS_20080415</Template>
  <TotalTime>5780</TotalTime>
  <Words>2582</Words>
  <Application>Microsoft Macintosh PowerPoint</Application>
  <PresentationFormat>On-screen Show (4:3)</PresentationFormat>
  <Paragraphs>495</Paragraphs>
  <Slides>37</Slides>
  <Notes>7</Notes>
  <HiddenSlides>0</HiddenSlides>
  <MMClips>9</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0" baseType="lpstr">
      <vt:lpstr>Opulent</vt:lpstr>
      <vt:lpstr>Equation</vt:lpstr>
      <vt:lpstr>MathType 6.0 Equation</vt:lpstr>
      <vt:lpstr>Longitudinal Motion</vt:lpstr>
      <vt:lpstr>Acceleration in Periodic Structures</vt:lpstr>
      <vt:lpstr>Slip Factors and Phase Stability</vt:lpstr>
      <vt:lpstr>Longitudinal Acceleration</vt:lpstr>
      <vt:lpstr>Phase Difference</vt:lpstr>
      <vt:lpstr>Longitudinal Equation of Motion</vt:lpstr>
      <vt:lpstr>Synchrotron Motion and Synchrotron Tune</vt:lpstr>
      <vt:lpstr>Longitudinal Phase Space and Emittance</vt:lpstr>
      <vt:lpstr>PowerPoint Presentation</vt:lpstr>
      <vt:lpstr>PowerPoint Presentation</vt:lpstr>
      <vt:lpstr>Large Amplitude Motion</vt:lpstr>
      <vt:lpstr>PowerPoint Presentation</vt:lpstr>
      <vt:lpstr>Longitudinal Separatrix</vt:lpstr>
      <vt:lpstr>Bucket Area</vt:lpstr>
      <vt:lpstr>Transition Crossing</vt:lpstr>
      <vt:lpstr>Effects at Transition</vt:lpstr>
      <vt:lpstr>RF Manipulations</vt:lpstr>
      <vt:lpstr>Do we always want the maximum acceleration?</vt:lpstr>
      <vt:lpstr>Adiabatic Capture</vt:lpstr>
      <vt:lpstr>Capture and Acceleration</vt:lpstr>
      <vt:lpstr>Bucket to Bucket Transfer</vt:lpstr>
      <vt:lpstr>Bucket Transfers: Phase and Beta Matching</vt:lpstr>
      <vt:lpstr>Bunch Rotation</vt:lpstr>
      <vt:lpstr>Bunch Rotation (cont’d)</vt:lpstr>
      <vt:lpstr>Accelerating Structures</vt:lpstr>
      <vt:lpstr>PowerPoint Presentation</vt:lpstr>
      <vt:lpstr>Transit Factor</vt:lpstr>
      <vt:lpstr>Power dissipation in RF Cavities</vt:lpstr>
      <vt:lpstr>PowerPoint Presentation</vt:lpstr>
      <vt:lpstr>Drift Tube (Alvarez) Cavity</vt:lpstr>
      <vt:lpstr>Shunt Impedance</vt:lpstr>
      <vt:lpstr>Other Types of Accelerating Structures</vt:lpstr>
      <vt:lpstr>RF Cavities (cont’d)</vt:lpstr>
      <vt:lpstr>Example: Proposed PIP-II Front End</vt:lpstr>
      <vt:lpstr>RF Cavities in Rings</vt:lpstr>
      <vt:lpstr>Sources of RF Power</vt:lpstr>
      <vt:lpstr>Sources of RF Power (cont’d)</vt:lpstr>
    </vt:vector>
  </TitlesOfParts>
  <Company>Fermilab Beams Division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Prebys</cp:lastModifiedBy>
  <cp:revision>396</cp:revision>
  <dcterms:created xsi:type="dcterms:W3CDTF">2003-06-24T14:15:57Z</dcterms:created>
  <dcterms:modified xsi:type="dcterms:W3CDTF">2016-06-20T04:25:29Z</dcterms:modified>
</cp:coreProperties>
</file>